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4" r:id="rId1"/>
  </p:sldMasterIdLst>
  <p:notesMasterIdLst>
    <p:notesMasterId r:id="rId20"/>
  </p:notesMasterIdLst>
  <p:sldIdLst>
    <p:sldId id="347" r:id="rId2"/>
    <p:sldId id="257" r:id="rId3"/>
    <p:sldId id="368" r:id="rId4"/>
    <p:sldId id="348" r:id="rId5"/>
    <p:sldId id="349" r:id="rId6"/>
    <p:sldId id="351" r:id="rId7"/>
    <p:sldId id="352" r:id="rId8"/>
    <p:sldId id="353" r:id="rId9"/>
    <p:sldId id="354" r:id="rId10"/>
    <p:sldId id="355" r:id="rId11"/>
    <p:sldId id="356" r:id="rId12"/>
    <p:sldId id="357" r:id="rId13"/>
    <p:sldId id="358" r:id="rId14"/>
    <p:sldId id="363" r:id="rId15"/>
    <p:sldId id="366" r:id="rId16"/>
    <p:sldId id="364" r:id="rId17"/>
    <p:sldId id="350" r:id="rId18"/>
    <p:sldId id="367" r:id="rId19"/>
  </p:sldIdLst>
  <p:sldSz cx="9144000" cy="5143500" type="screen16x9"/>
  <p:notesSz cx="6858000" cy="9144000"/>
  <p:embeddedFontLst>
    <p:embeddedFont>
      <p:font typeface="Alice" panose="020F0502020204030204" pitchFamily="34" charset="0"/>
      <p:regular r:id="rId21"/>
      <p:bold r:id="rId22"/>
      <p:italic r:id="rId23"/>
      <p:boldItalic r:id="rId24"/>
    </p:embeddedFont>
    <p:embeddedFont>
      <p:font typeface="Lato" panose="020F0502020204030203" pitchFamily="34" charset="0"/>
      <p:regular r:id="rId25"/>
      <p:bold r:id="rId26"/>
      <p:italic r:id="rId27"/>
      <p:boldItalic r:id="rId28"/>
    </p:embeddedFont>
    <p:embeddedFont>
      <p:font typeface="Montserrat" pitchFamily="2" charset="77"/>
      <p:regular r:id="rId29"/>
      <p:bold r:id="rId30"/>
      <p:italic r:id="rId31"/>
      <p:boldItalic r:id="rId32"/>
    </p:embeddedFont>
    <p:embeddedFont>
      <p:font typeface="Vidaloka" panose="02000504000000020004" pitchFamily="2"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0231AD-C1D5-4E12-92AC-843906378D0F}">
  <a:tblStyle styleId="{E00231AD-C1D5-4E12-92AC-843906378D0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6"/>
    <p:restoredTop sz="85959"/>
  </p:normalViewPr>
  <p:slideViewPr>
    <p:cSldViewPr snapToGrid="0">
      <p:cViewPr varScale="1">
        <p:scale>
          <a:sx n="139" d="100"/>
          <a:sy n="139" d="100"/>
        </p:scale>
        <p:origin x="11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4852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a:extLst>
            <a:ext uri="{FF2B5EF4-FFF2-40B4-BE49-F238E27FC236}">
              <a16:creationId xmlns:a16="http://schemas.microsoft.com/office/drawing/2014/main" id="{09A9B546-0DF4-6BD8-1D57-8FF657BD49D1}"/>
            </a:ext>
          </a:extLst>
        </p:cNvPr>
        <p:cNvGrpSpPr/>
        <p:nvPr/>
      </p:nvGrpSpPr>
      <p:grpSpPr>
        <a:xfrm>
          <a:off x="0" y="0"/>
          <a:ext cx="0" cy="0"/>
          <a:chOff x="0" y="0"/>
          <a:chExt cx="0" cy="0"/>
        </a:xfrm>
      </p:grpSpPr>
      <p:sp>
        <p:nvSpPr>
          <p:cNvPr id="491" name="Google Shape;491;gcc7554a049_0_358:notes">
            <a:extLst>
              <a:ext uri="{FF2B5EF4-FFF2-40B4-BE49-F238E27FC236}">
                <a16:creationId xmlns:a16="http://schemas.microsoft.com/office/drawing/2014/main" id="{5F2AD6FB-E84D-BCA4-9DCF-6B3306A8F5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c7554a049_0_358:notes">
            <a:extLst>
              <a:ext uri="{FF2B5EF4-FFF2-40B4-BE49-F238E27FC236}">
                <a16:creationId xmlns:a16="http://schemas.microsoft.com/office/drawing/2014/main" id="{A5163B51-CE31-2565-183C-CA6FF9513B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0559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a:extLst>
            <a:ext uri="{FF2B5EF4-FFF2-40B4-BE49-F238E27FC236}">
              <a16:creationId xmlns:a16="http://schemas.microsoft.com/office/drawing/2014/main" id="{42A1C83F-8EED-63B3-35ED-B4B4EE6E1479}"/>
            </a:ext>
          </a:extLst>
        </p:cNvPr>
        <p:cNvGrpSpPr/>
        <p:nvPr/>
      </p:nvGrpSpPr>
      <p:grpSpPr>
        <a:xfrm>
          <a:off x="0" y="0"/>
          <a:ext cx="0" cy="0"/>
          <a:chOff x="0" y="0"/>
          <a:chExt cx="0" cy="0"/>
        </a:xfrm>
      </p:grpSpPr>
      <p:sp>
        <p:nvSpPr>
          <p:cNvPr id="491" name="Google Shape;491;gcc7554a049_0_358:notes">
            <a:extLst>
              <a:ext uri="{FF2B5EF4-FFF2-40B4-BE49-F238E27FC236}">
                <a16:creationId xmlns:a16="http://schemas.microsoft.com/office/drawing/2014/main" id="{D8993126-B0A4-116B-9714-94F9B01662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c7554a049_0_358:notes">
            <a:extLst>
              <a:ext uri="{FF2B5EF4-FFF2-40B4-BE49-F238E27FC236}">
                <a16:creationId xmlns:a16="http://schemas.microsoft.com/office/drawing/2014/main" id="{30D6CA79-910A-FB69-E3C1-39CD750424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0328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a:extLst>
            <a:ext uri="{FF2B5EF4-FFF2-40B4-BE49-F238E27FC236}">
              <a16:creationId xmlns:a16="http://schemas.microsoft.com/office/drawing/2014/main" id="{3924808F-1A16-E203-5935-B5F07EF2E80B}"/>
            </a:ext>
          </a:extLst>
        </p:cNvPr>
        <p:cNvGrpSpPr/>
        <p:nvPr/>
      </p:nvGrpSpPr>
      <p:grpSpPr>
        <a:xfrm>
          <a:off x="0" y="0"/>
          <a:ext cx="0" cy="0"/>
          <a:chOff x="0" y="0"/>
          <a:chExt cx="0" cy="0"/>
        </a:xfrm>
      </p:grpSpPr>
      <p:sp>
        <p:nvSpPr>
          <p:cNvPr id="491" name="Google Shape;491;gcc7554a049_0_358:notes">
            <a:extLst>
              <a:ext uri="{FF2B5EF4-FFF2-40B4-BE49-F238E27FC236}">
                <a16:creationId xmlns:a16="http://schemas.microsoft.com/office/drawing/2014/main" id="{E748CE49-DE35-7560-0E9D-E05FA98ED9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c7554a049_0_358:notes">
            <a:extLst>
              <a:ext uri="{FF2B5EF4-FFF2-40B4-BE49-F238E27FC236}">
                <a16:creationId xmlns:a16="http://schemas.microsoft.com/office/drawing/2014/main" id="{3F79EEFE-2765-9C7A-73DA-F8226FCC69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Tree>
    <p:extLst>
      <p:ext uri="{BB962C8B-B14F-4D97-AF65-F5344CB8AC3E}">
        <p14:creationId xmlns:p14="http://schemas.microsoft.com/office/powerpoint/2010/main" val="3458697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a:extLst>
            <a:ext uri="{FF2B5EF4-FFF2-40B4-BE49-F238E27FC236}">
              <a16:creationId xmlns:a16="http://schemas.microsoft.com/office/drawing/2014/main" id="{F8A87E7E-706E-2DD1-D25E-FE19821B2ACA}"/>
            </a:ext>
          </a:extLst>
        </p:cNvPr>
        <p:cNvGrpSpPr/>
        <p:nvPr/>
      </p:nvGrpSpPr>
      <p:grpSpPr>
        <a:xfrm>
          <a:off x="0" y="0"/>
          <a:ext cx="0" cy="0"/>
          <a:chOff x="0" y="0"/>
          <a:chExt cx="0" cy="0"/>
        </a:xfrm>
      </p:grpSpPr>
      <p:sp>
        <p:nvSpPr>
          <p:cNvPr id="491" name="Google Shape;491;gcc7554a049_0_358:notes">
            <a:extLst>
              <a:ext uri="{FF2B5EF4-FFF2-40B4-BE49-F238E27FC236}">
                <a16:creationId xmlns:a16="http://schemas.microsoft.com/office/drawing/2014/main" id="{17AFACD9-7445-F37A-B2A0-22D49B0965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c7554a049_0_358:notes">
            <a:extLst>
              <a:ext uri="{FF2B5EF4-FFF2-40B4-BE49-F238E27FC236}">
                <a16:creationId xmlns:a16="http://schemas.microsoft.com/office/drawing/2014/main" id="{DC40088E-290F-14FA-7592-3633E22682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7882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a:extLst>
            <a:ext uri="{FF2B5EF4-FFF2-40B4-BE49-F238E27FC236}">
              <a16:creationId xmlns:a16="http://schemas.microsoft.com/office/drawing/2014/main" id="{2996C4B0-40A2-C383-A63A-6CABE33445C9}"/>
            </a:ext>
          </a:extLst>
        </p:cNvPr>
        <p:cNvGrpSpPr/>
        <p:nvPr/>
      </p:nvGrpSpPr>
      <p:grpSpPr>
        <a:xfrm>
          <a:off x="0" y="0"/>
          <a:ext cx="0" cy="0"/>
          <a:chOff x="0" y="0"/>
          <a:chExt cx="0" cy="0"/>
        </a:xfrm>
      </p:grpSpPr>
      <p:sp>
        <p:nvSpPr>
          <p:cNvPr id="491" name="Google Shape;491;gcc7554a049_0_358:notes">
            <a:extLst>
              <a:ext uri="{FF2B5EF4-FFF2-40B4-BE49-F238E27FC236}">
                <a16:creationId xmlns:a16="http://schemas.microsoft.com/office/drawing/2014/main" id="{E4A10FE9-CF4C-97C5-A847-32312DC052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c7554a049_0_358:notes">
            <a:extLst>
              <a:ext uri="{FF2B5EF4-FFF2-40B4-BE49-F238E27FC236}">
                <a16:creationId xmlns:a16="http://schemas.microsoft.com/office/drawing/2014/main" id="{B99102AE-8BC5-07C0-77E7-A53A3056C3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71553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a:extLst>
            <a:ext uri="{FF2B5EF4-FFF2-40B4-BE49-F238E27FC236}">
              <a16:creationId xmlns:a16="http://schemas.microsoft.com/office/drawing/2014/main" id="{09A7088C-9503-C458-5BBB-3CC1BD105E18}"/>
            </a:ext>
          </a:extLst>
        </p:cNvPr>
        <p:cNvGrpSpPr/>
        <p:nvPr/>
      </p:nvGrpSpPr>
      <p:grpSpPr>
        <a:xfrm>
          <a:off x="0" y="0"/>
          <a:ext cx="0" cy="0"/>
          <a:chOff x="0" y="0"/>
          <a:chExt cx="0" cy="0"/>
        </a:xfrm>
      </p:grpSpPr>
      <p:sp>
        <p:nvSpPr>
          <p:cNvPr id="491" name="Google Shape;491;gcc7554a049_0_358:notes">
            <a:extLst>
              <a:ext uri="{FF2B5EF4-FFF2-40B4-BE49-F238E27FC236}">
                <a16:creationId xmlns:a16="http://schemas.microsoft.com/office/drawing/2014/main" id="{99D1ED41-45C1-17B6-0003-1D81C5D0AD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c7554a049_0_358:notes">
            <a:extLst>
              <a:ext uri="{FF2B5EF4-FFF2-40B4-BE49-F238E27FC236}">
                <a16:creationId xmlns:a16="http://schemas.microsoft.com/office/drawing/2014/main" id="{BECE680A-7F8F-685A-1B7F-025BDD69220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72682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a:extLst>
            <a:ext uri="{FF2B5EF4-FFF2-40B4-BE49-F238E27FC236}">
              <a16:creationId xmlns:a16="http://schemas.microsoft.com/office/drawing/2014/main" id="{98797E8F-3866-0600-8965-8329ADA48224}"/>
            </a:ext>
          </a:extLst>
        </p:cNvPr>
        <p:cNvGrpSpPr/>
        <p:nvPr/>
      </p:nvGrpSpPr>
      <p:grpSpPr>
        <a:xfrm>
          <a:off x="0" y="0"/>
          <a:ext cx="0" cy="0"/>
          <a:chOff x="0" y="0"/>
          <a:chExt cx="0" cy="0"/>
        </a:xfrm>
      </p:grpSpPr>
      <p:sp>
        <p:nvSpPr>
          <p:cNvPr id="491" name="Google Shape;491;gcc7554a049_0_358:notes">
            <a:extLst>
              <a:ext uri="{FF2B5EF4-FFF2-40B4-BE49-F238E27FC236}">
                <a16:creationId xmlns:a16="http://schemas.microsoft.com/office/drawing/2014/main" id="{77CD0404-3629-7D40-2D47-66DC1EA7B1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c7554a049_0_358:notes">
            <a:extLst>
              <a:ext uri="{FF2B5EF4-FFF2-40B4-BE49-F238E27FC236}">
                <a16:creationId xmlns:a16="http://schemas.microsoft.com/office/drawing/2014/main" id="{C3C02908-28AE-1B70-99E6-E2EB2DCFB7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690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a:extLst>
            <a:ext uri="{FF2B5EF4-FFF2-40B4-BE49-F238E27FC236}">
              <a16:creationId xmlns:a16="http://schemas.microsoft.com/office/drawing/2014/main" id="{B6085349-3605-F850-A8BB-E0589B0E4EE5}"/>
            </a:ext>
          </a:extLst>
        </p:cNvPr>
        <p:cNvGrpSpPr/>
        <p:nvPr/>
      </p:nvGrpSpPr>
      <p:grpSpPr>
        <a:xfrm>
          <a:off x="0" y="0"/>
          <a:ext cx="0" cy="0"/>
          <a:chOff x="0" y="0"/>
          <a:chExt cx="0" cy="0"/>
        </a:xfrm>
      </p:grpSpPr>
      <p:sp>
        <p:nvSpPr>
          <p:cNvPr id="491" name="Google Shape;491;gcc7554a049_0_358:notes">
            <a:extLst>
              <a:ext uri="{FF2B5EF4-FFF2-40B4-BE49-F238E27FC236}">
                <a16:creationId xmlns:a16="http://schemas.microsoft.com/office/drawing/2014/main" id="{FAA2EDB7-4B72-C247-7223-84E7DEBE12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c7554a049_0_358:notes">
            <a:extLst>
              <a:ext uri="{FF2B5EF4-FFF2-40B4-BE49-F238E27FC236}">
                <a16:creationId xmlns:a16="http://schemas.microsoft.com/office/drawing/2014/main" id="{C40D7A94-DA73-B076-795C-D991471A83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577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a:extLst>
            <a:ext uri="{FF2B5EF4-FFF2-40B4-BE49-F238E27FC236}">
              <a16:creationId xmlns:a16="http://schemas.microsoft.com/office/drawing/2014/main" id="{62805759-A088-6080-8BAB-623051AB716C}"/>
            </a:ext>
          </a:extLst>
        </p:cNvPr>
        <p:cNvGrpSpPr/>
        <p:nvPr/>
      </p:nvGrpSpPr>
      <p:grpSpPr>
        <a:xfrm>
          <a:off x="0" y="0"/>
          <a:ext cx="0" cy="0"/>
          <a:chOff x="0" y="0"/>
          <a:chExt cx="0" cy="0"/>
        </a:xfrm>
      </p:grpSpPr>
      <p:sp>
        <p:nvSpPr>
          <p:cNvPr id="491" name="Google Shape;491;gcc7554a049_0_358:notes">
            <a:extLst>
              <a:ext uri="{FF2B5EF4-FFF2-40B4-BE49-F238E27FC236}">
                <a16:creationId xmlns:a16="http://schemas.microsoft.com/office/drawing/2014/main" id="{30050CAE-074A-4DFD-001C-6BA8ECF9D1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c7554a049_0_358:notes">
            <a:extLst>
              <a:ext uri="{FF2B5EF4-FFF2-40B4-BE49-F238E27FC236}">
                <a16:creationId xmlns:a16="http://schemas.microsoft.com/office/drawing/2014/main" id="{51AF776F-45D7-BEE1-F1CE-DA8BDEA993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63437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cc7554a049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c7554a049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a:extLst>
            <a:ext uri="{FF2B5EF4-FFF2-40B4-BE49-F238E27FC236}">
              <a16:creationId xmlns:a16="http://schemas.microsoft.com/office/drawing/2014/main" id="{EBF049A6-72B4-DA88-7A4D-75CDFD502673}"/>
            </a:ext>
          </a:extLst>
        </p:cNvPr>
        <p:cNvGrpSpPr/>
        <p:nvPr/>
      </p:nvGrpSpPr>
      <p:grpSpPr>
        <a:xfrm>
          <a:off x="0" y="0"/>
          <a:ext cx="0" cy="0"/>
          <a:chOff x="0" y="0"/>
          <a:chExt cx="0" cy="0"/>
        </a:xfrm>
      </p:grpSpPr>
      <p:sp>
        <p:nvSpPr>
          <p:cNvPr id="491" name="Google Shape;491;gcc7554a049_0_358:notes">
            <a:extLst>
              <a:ext uri="{FF2B5EF4-FFF2-40B4-BE49-F238E27FC236}">
                <a16:creationId xmlns:a16="http://schemas.microsoft.com/office/drawing/2014/main" id="{13D7CD94-D021-FD38-86EA-9FF013FE82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c7554a049_0_358:notes">
            <a:extLst>
              <a:ext uri="{FF2B5EF4-FFF2-40B4-BE49-F238E27FC236}">
                <a16:creationId xmlns:a16="http://schemas.microsoft.com/office/drawing/2014/main" id="{AFB58A9A-3F00-AA11-9286-D0636A3C9B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722913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a:extLst>
            <a:ext uri="{FF2B5EF4-FFF2-40B4-BE49-F238E27FC236}">
              <a16:creationId xmlns:a16="http://schemas.microsoft.com/office/drawing/2014/main" id="{14449377-B7C1-A326-AC80-BDF3FFE54BA8}"/>
            </a:ext>
          </a:extLst>
        </p:cNvPr>
        <p:cNvGrpSpPr/>
        <p:nvPr/>
      </p:nvGrpSpPr>
      <p:grpSpPr>
        <a:xfrm>
          <a:off x="0" y="0"/>
          <a:ext cx="0" cy="0"/>
          <a:chOff x="0" y="0"/>
          <a:chExt cx="0" cy="0"/>
        </a:xfrm>
      </p:grpSpPr>
      <p:sp>
        <p:nvSpPr>
          <p:cNvPr id="491" name="Google Shape;491;gcc7554a049_0_358:notes">
            <a:extLst>
              <a:ext uri="{FF2B5EF4-FFF2-40B4-BE49-F238E27FC236}">
                <a16:creationId xmlns:a16="http://schemas.microsoft.com/office/drawing/2014/main" id="{AE4F6D4C-CC25-CF72-7C79-B986BBF1C3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c7554a049_0_358:notes">
            <a:extLst>
              <a:ext uri="{FF2B5EF4-FFF2-40B4-BE49-F238E27FC236}">
                <a16:creationId xmlns:a16="http://schemas.microsoft.com/office/drawing/2014/main" id="{868764C4-FF84-6E0B-0EE9-EC8518F416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44497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a:extLst>
            <a:ext uri="{FF2B5EF4-FFF2-40B4-BE49-F238E27FC236}">
              <a16:creationId xmlns:a16="http://schemas.microsoft.com/office/drawing/2014/main" id="{14E4FDD8-1088-C279-DD11-FCFE8DBDB3D1}"/>
            </a:ext>
          </a:extLst>
        </p:cNvPr>
        <p:cNvGrpSpPr/>
        <p:nvPr/>
      </p:nvGrpSpPr>
      <p:grpSpPr>
        <a:xfrm>
          <a:off x="0" y="0"/>
          <a:ext cx="0" cy="0"/>
          <a:chOff x="0" y="0"/>
          <a:chExt cx="0" cy="0"/>
        </a:xfrm>
      </p:grpSpPr>
      <p:sp>
        <p:nvSpPr>
          <p:cNvPr id="491" name="Google Shape;491;gcc7554a049_0_358:notes">
            <a:extLst>
              <a:ext uri="{FF2B5EF4-FFF2-40B4-BE49-F238E27FC236}">
                <a16:creationId xmlns:a16="http://schemas.microsoft.com/office/drawing/2014/main" id="{8239543E-1AC1-D285-089F-0E8335E471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c7554a049_0_358:notes">
            <a:extLst>
              <a:ext uri="{FF2B5EF4-FFF2-40B4-BE49-F238E27FC236}">
                <a16:creationId xmlns:a16="http://schemas.microsoft.com/office/drawing/2014/main" id="{FC6D090D-91DD-A576-D5BA-A03A826DBA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9550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a:extLst>
            <a:ext uri="{FF2B5EF4-FFF2-40B4-BE49-F238E27FC236}">
              <a16:creationId xmlns:a16="http://schemas.microsoft.com/office/drawing/2014/main" id="{62CDC926-D5F3-6470-ED03-30275AE2C2D6}"/>
            </a:ext>
          </a:extLst>
        </p:cNvPr>
        <p:cNvGrpSpPr/>
        <p:nvPr/>
      </p:nvGrpSpPr>
      <p:grpSpPr>
        <a:xfrm>
          <a:off x="0" y="0"/>
          <a:ext cx="0" cy="0"/>
          <a:chOff x="0" y="0"/>
          <a:chExt cx="0" cy="0"/>
        </a:xfrm>
      </p:grpSpPr>
      <p:sp>
        <p:nvSpPr>
          <p:cNvPr id="491" name="Google Shape;491;gcc7554a049_0_358:notes">
            <a:extLst>
              <a:ext uri="{FF2B5EF4-FFF2-40B4-BE49-F238E27FC236}">
                <a16:creationId xmlns:a16="http://schemas.microsoft.com/office/drawing/2014/main" id="{89B6F7B7-B7C0-5245-12BC-1492B0DD22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c7554a049_0_358:notes">
            <a:extLst>
              <a:ext uri="{FF2B5EF4-FFF2-40B4-BE49-F238E27FC236}">
                <a16:creationId xmlns:a16="http://schemas.microsoft.com/office/drawing/2014/main" id="{3977BB7E-D319-5EC5-C699-BEB2BF2CCF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1651646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a:extLst>
            <a:ext uri="{FF2B5EF4-FFF2-40B4-BE49-F238E27FC236}">
              <a16:creationId xmlns:a16="http://schemas.microsoft.com/office/drawing/2014/main" id="{96A117F2-7698-E72F-6F36-D8D15448C4CC}"/>
            </a:ext>
          </a:extLst>
        </p:cNvPr>
        <p:cNvGrpSpPr/>
        <p:nvPr/>
      </p:nvGrpSpPr>
      <p:grpSpPr>
        <a:xfrm>
          <a:off x="0" y="0"/>
          <a:ext cx="0" cy="0"/>
          <a:chOff x="0" y="0"/>
          <a:chExt cx="0" cy="0"/>
        </a:xfrm>
      </p:grpSpPr>
      <p:sp>
        <p:nvSpPr>
          <p:cNvPr id="491" name="Google Shape;491;gcc7554a049_0_358:notes">
            <a:extLst>
              <a:ext uri="{FF2B5EF4-FFF2-40B4-BE49-F238E27FC236}">
                <a16:creationId xmlns:a16="http://schemas.microsoft.com/office/drawing/2014/main" id="{0C9D4963-829A-6690-7F47-1D959FC851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c7554a049_0_358:notes">
            <a:extLst>
              <a:ext uri="{FF2B5EF4-FFF2-40B4-BE49-F238E27FC236}">
                <a16:creationId xmlns:a16="http://schemas.microsoft.com/office/drawing/2014/main" id="{6B0533F9-77C5-046F-9B22-1F4340956D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61644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a:extLst>
            <a:ext uri="{FF2B5EF4-FFF2-40B4-BE49-F238E27FC236}">
              <a16:creationId xmlns:a16="http://schemas.microsoft.com/office/drawing/2014/main" id="{BB3C437B-E53A-2FD2-4AE7-55F7F66F77A0}"/>
            </a:ext>
          </a:extLst>
        </p:cNvPr>
        <p:cNvGrpSpPr/>
        <p:nvPr/>
      </p:nvGrpSpPr>
      <p:grpSpPr>
        <a:xfrm>
          <a:off x="0" y="0"/>
          <a:ext cx="0" cy="0"/>
          <a:chOff x="0" y="0"/>
          <a:chExt cx="0" cy="0"/>
        </a:xfrm>
      </p:grpSpPr>
      <p:sp>
        <p:nvSpPr>
          <p:cNvPr id="491" name="Google Shape;491;gcc7554a049_0_358:notes">
            <a:extLst>
              <a:ext uri="{FF2B5EF4-FFF2-40B4-BE49-F238E27FC236}">
                <a16:creationId xmlns:a16="http://schemas.microsoft.com/office/drawing/2014/main" id="{4E71224F-32EB-95D1-E5F6-2F4B91678A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c7554a049_0_358:notes">
            <a:extLst>
              <a:ext uri="{FF2B5EF4-FFF2-40B4-BE49-F238E27FC236}">
                <a16:creationId xmlns:a16="http://schemas.microsoft.com/office/drawing/2014/main" id="{572C303F-E991-4E08-8BE8-766F31DCD3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561662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a:extLst>
            <a:ext uri="{FF2B5EF4-FFF2-40B4-BE49-F238E27FC236}">
              <a16:creationId xmlns:a16="http://schemas.microsoft.com/office/drawing/2014/main" id="{DF009762-318F-DDE0-4175-816E08F4A8DE}"/>
            </a:ext>
          </a:extLst>
        </p:cNvPr>
        <p:cNvGrpSpPr/>
        <p:nvPr/>
      </p:nvGrpSpPr>
      <p:grpSpPr>
        <a:xfrm>
          <a:off x="0" y="0"/>
          <a:ext cx="0" cy="0"/>
          <a:chOff x="0" y="0"/>
          <a:chExt cx="0" cy="0"/>
        </a:xfrm>
      </p:grpSpPr>
      <p:sp>
        <p:nvSpPr>
          <p:cNvPr id="491" name="Google Shape;491;gcc7554a049_0_358:notes">
            <a:extLst>
              <a:ext uri="{FF2B5EF4-FFF2-40B4-BE49-F238E27FC236}">
                <a16:creationId xmlns:a16="http://schemas.microsoft.com/office/drawing/2014/main" id="{2B967216-904F-E660-F822-F3C86F8CE7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cc7554a049_0_358:notes">
            <a:extLst>
              <a:ext uri="{FF2B5EF4-FFF2-40B4-BE49-F238E27FC236}">
                <a16:creationId xmlns:a16="http://schemas.microsoft.com/office/drawing/2014/main" id="{98B46D5F-0CED-E552-9FE1-8649753137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7806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13225" y="445025"/>
            <a:ext cx="4711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713250" y="1272925"/>
            <a:ext cx="7717500" cy="3295800"/>
          </a:xfrm>
          <a:prstGeom prst="rect">
            <a:avLst/>
          </a:prstGeom>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ato"/>
              <a:buChar char="●"/>
              <a:defRPr sz="1100"/>
            </a:lvl1pPr>
            <a:lvl2pPr marL="914400" lvl="1" indent="-317500">
              <a:spcBef>
                <a:spcPts val="0"/>
              </a:spcBef>
              <a:spcAft>
                <a:spcPts val="0"/>
              </a:spcAft>
              <a:buClr>
                <a:schemeClr val="dk1"/>
              </a:buClr>
              <a:buSzPts val="1400"/>
              <a:buFont typeface="Lato"/>
              <a:buChar char="○"/>
              <a:defRPr/>
            </a:lvl2pPr>
            <a:lvl3pPr marL="1371600" lvl="2" indent="-317500">
              <a:spcBef>
                <a:spcPts val="0"/>
              </a:spcBef>
              <a:spcAft>
                <a:spcPts val="0"/>
              </a:spcAft>
              <a:buClr>
                <a:schemeClr val="dk1"/>
              </a:buClr>
              <a:buSzPts val="1400"/>
              <a:buFont typeface="Lato"/>
              <a:buChar char="■"/>
              <a:defRPr/>
            </a:lvl3pPr>
            <a:lvl4pPr marL="1828800" lvl="3" indent="-317500">
              <a:spcBef>
                <a:spcPts val="0"/>
              </a:spcBef>
              <a:spcAft>
                <a:spcPts val="0"/>
              </a:spcAft>
              <a:buClr>
                <a:schemeClr val="dk1"/>
              </a:buClr>
              <a:buSzPts val="1400"/>
              <a:buFont typeface="Lato"/>
              <a:buChar char="●"/>
              <a:defRPr/>
            </a:lvl4pPr>
            <a:lvl5pPr marL="2286000" lvl="4" indent="-317500">
              <a:spcBef>
                <a:spcPts val="0"/>
              </a:spcBef>
              <a:spcAft>
                <a:spcPts val="0"/>
              </a:spcAft>
              <a:buClr>
                <a:schemeClr val="dk1"/>
              </a:buClr>
              <a:buSzPts val="1400"/>
              <a:buFont typeface="Lato"/>
              <a:buChar char="○"/>
              <a:defRPr/>
            </a:lvl5pPr>
            <a:lvl6pPr marL="2743200" lvl="5" indent="-317500">
              <a:spcBef>
                <a:spcPts val="0"/>
              </a:spcBef>
              <a:spcAft>
                <a:spcPts val="0"/>
              </a:spcAft>
              <a:buClr>
                <a:schemeClr val="dk1"/>
              </a:buClr>
              <a:buSzPts val="1400"/>
              <a:buFont typeface="Lato"/>
              <a:buChar char="■"/>
              <a:defRPr/>
            </a:lvl6pPr>
            <a:lvl7pPr marL="3200400" lvl="6" indent="-317500">
              <a:spcBef>
                <a:spcPts val="0"/>
              </a:spcBef>
              <a:spcAft>
                <a:spcPts val="0"/>
              </a:spcAft>
              <a:buClr>
                <a:schemeClr val="dk1"/>
              </a:buClr>
              <a:buSzPts val="1400"/>
              <a:buFont typeface="Lato"/>
              <a:buChar char="●"/>
              <a:defRPr/>
            </a:lvl7pPr>
            <a:lvl8pPr marL="3657600" lvl="7" indent="-317500">
              <a:spcBef>
                <a:spcPts val="0"/>
              </a:spcBef>
              <a:spcAft>
                <a:spcPts val="0"/>
              </a:spcAft>
              <a:buClr>
                <a:schemeClr val="dk1"/>
              </a:buClr>
              <a:buSzPts val="1400"/>
              <a:buFont typeface="Lato"/>
              <a:buChar char="○"/>
              <a:defRPr/>
            </a:lvl8pPr>
            <a:lvl9pPr marL="4114800" lvl="8" indent="-317500">
              <a:spcBef>
                <a:spcPts val="0"/>
              </a:spcBef>
              <a:spcAft>
                <a:spcPts val="0"/>
              </a:spcAft>
              <a:buClr>
                <a:schemeClr val="dk1"/>
              </a:buClr>
              <a:buSzPts val="1400"/>
              <a:buFont typeface="Lato"/>
              <a:buChar char="■"/>
              <a:defRPr/>
            </a:lvl9pPr>
          </a:lstStyle>
          <a:p>
            <a:endParaRPr/>
          </a:p>
        </p:txBody>
      </p:sp>
      <p:cxnSp>
        <p:nvCxnSpPr>
          <p:cNvPr id="26" name="Google Shape;26;p4"/>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7" name="Google Shape;27;p4"/>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28" name="Google Shape;28;p4"/>
          <p:cNvCxnSpPr/>
          <p:nvPr/>
        </p:nvCxnSpPr>
        <p:spPr>
          <a:xfrm>
            <a:off x="6884900" y="-113600"/>
            <a:ext cx="2565600" cy="1306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9"/>
          <p:cNvSpPr txBox="1">
            <a:spLocks noGrp="1"/>
          </p:cNvSpPr>
          <p:nvPr>
            <p:ph type="subTitle" idx="1"/>
          </p:nvPr>
        </p:nvSpPr>
        <p:spPr>
          <a:xfrm>
            <a:off x="895950" y="1682000"/>
            <a:ext cx="3847200" cy="23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sz="140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56" name="Google Shape;56;p9"/>
          <p:cNvSpPr txBox="1">
            <a:spLocks noGrp="1"/>
          </p:cNvSpPr>
          <p:nvPr>
            <p:ph type="title"/>
          </p:nvPr>
        </p:nvSpPr>
        <p:spPr>
          <a:xfrm>
            <a:off x="713225" y="445025"/>
            <a:ext cx="5679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57" name="Google Shape;57;p9"/>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58" name="Google Shape;58;p9"/>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59" name="Google Shape;59;p9"/>
          <p:cNvCxnSpPr/>
          <p:nvPr/>
        </p:nvCxnSpPr>
        <p:spPr>
          <a:xfrm flipH="1">
            <a:off x="5925450" y="2797500"/>
            <a:ext cx="3378000" cy="24669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2"/>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four columns">
  <p:cSld name="CUSTOM_17">
    <p:spTree>
      <p:nvGrpSpPr>
        <p:cNvPr id="1" name="Shape 173"/>
        <p:cNvGrpSpPr/>
        <p:nvPr/>
      </p:nvGrpSpPr>
      <p:grpSpPr>
        <a:xfrm>
          <a:off x="0" y="0"/>
          <a:ext cx="0" cy="0"/>
          <a:chOff x="0" y="0"/>
          <a:chExt cx="0" cy="0"/>
        </a:xfrm>
      </p:grpSpPr>
      <p:sp>
        <p:nvSpPr>
          <p:cNvPr id="174" name="Google Shape;174;p24"/>
          <p:cNvSpPr txBox="1">
            <a:spLocks noGrp="1"/>
          </p:cNvSpPr>
          <p:nvPr>
            <p:ph type="title"/>
          </p:nvPr>
        </p:nvSpPr>
        <p:spPr>
          <a:xfrm>
            <a:off x="1877475" y="445025"/>
            <a:ext cx="5389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5" name="Google Shape;175;p24"/>
          <p:cNvSpPr txBox="1">
            <a:spLocks noGrp="1"/>
          </p:cNvSpPr>
          <p:nvPr>
            <p:ph type="subTitle" idx="1"/>
          </p:nvPr>
        </p:nvSpPr>
        <p:spPr>
          <a:xfrm>
            <a:off x="3226708" y="1405390"/>
            <a:ext cx="2486100" cy="401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176" name="Google Shape;176;p24"/>
          <p:cNvSpPr txBox="1">
            <a:spLocks noGrp="1"/>
          </p:cNvSpPr>
          <p:nvPr>
            <p:ph type="subTitle" idx="2"/>
          </p:nvPr>
        </p:nvSpPr>
        <p:spPr>
          <a:xfrm>
            <a:off x="3226708" y="1806417"/>
            <a:ext cx="2486100" cy="618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7" name="Google Shape;177;p24"/>
          <p:cNvSpPr txBox="1">
            <a:spLocks noGrp="1"/>
          </p:cNvSpPr>
          <p:nvPr>
            <p:ph type="subTitle" idx="3"/>
          </p:nvPr>
        </p:nvSpPr>
        <p:spPr>
          <a:xfrm>
            <a:off x="719108" y="1405390"/>
            <a:ext cx="2486100" cy="401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178" name="Google Shape;178;p24"/>
          <p:cNvSpPr txBox="1">
            <a:spLocks noGrp="1"/>
          </p:cNvSpPr>
          <p:nvPr>
            <p:ph type="subTitle" idx="4"/>
          </p:nvPr>
        </p:nvSpPr>
        <p:spPr>
          <a:xfrm>
            <a:off x="719108" y="1806417"/>
            <a:ext cx="2486100" cy="618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 name="Google Shape;179;p24"/>
          <p:cNvSpPr txBox="1">
            <a:spLocks noGrp="1"/>
          </p:cNvSpPr>
          <p:nvPr>
            <p:ph type="subTitle" idx="5"/>
          </p:nvPr>
        </p:nvSpPr>
        <p:spPr>
          <a:xfrm>
            <a:off x="3226708" y="3171118"/>
            <a:ext cx="2486100" cy="461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180" name="Google Shape;180;p24"/>
          <p:cNvSpPr txBox="1">
            <a:spLocks noGrp="1"/>
          </p:cNvSpPr>
          <p:nvPr>
            <p:ph type="subTitle" idx="6"/>
          </p:nvPr>
        </p:nvSpPr>
        <p:spPr>
          <a:xfrm>
            <a:off x="3226708" y="3565487"/>
            <a:ext cx="2486100" cy="618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1" name="Google Shape;181;p24"/>
          <p:cNvSpPr txBox="1">
            <a:spLocks noGrp="1"/>
          </p:cNvSpPr>
          <p:nvPr>
            <p:ph type="subTitle" idx="7"/>
          </p:nvPr>
        </p:nvSpPr>
        <p:spPr>
          <a:xfrm>
            <a:off x="719108" y="3171118"/>
            <a:ext cx="2486100" cy="461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400">
                <a:latin typeface="Vidaloka"/>
                <a:ea typeface="Vidaloka"/>
                <a:cs typeface="Vidaloka"/>
                <a:sym typeface="Vidaloka"/>
              </a:defRPr>
            </a:lvl1pPr>
            <a:lvl2pPr lvl="1" algn="ctr" rtl="0">
              <a:spcBef>
                <a:spcPts val="0"/>
              </a:spcBef>
              <a:spcAft>
                <a:spcPts val="0"/>
              </a:spcAft>
              <a:buSzPts val="2100"/>
              <a:buNone/>
              <a:defRPr sz="2100" b="1"/>
            </a:lvl2pPr>
            <a:lvl3pPr lvl="2" algn="ctr" rtl="0">
              <a:spcBef>
                <a:spcPts val="0"/>
              </a:spcBef>
              <a:spcAft>
                <a:spcPts val="0"/>
              </a:spcAft>
              <a:buSzPts val="2100"/>
              <a:buNone/>
              <a:defRPr sz="2100" b="1"/>
            </a:lvl3pPr>
            <a:lvl4pPr lvl="3" algn="ctr" rtl="0">
              <a:spcBef>
                <a:spcPts val="0"/>
              </a:spcBef>
              <a:spcAft>
                <a:spcPts val="0"/>
              </a:spcAft>
              <a:buSzPts val="2100"/>
              <a:buNone/>
              <a:defRPr sz="2100" b="1"/>
            </a:lvl4pPr>
            <a:lvl5pPr lvl="4" algn="ctr" rtl="0">
              <a:spcBef>
                <a:spcPts val="0"/>
              </a:spcBef>
              <a:spcAft>
                <a:spcPts val="0"/>
              </a:spcAft>
              <a:buSzPts val="2100"/>
              <a:buNone/>
              <a:defRPr sz="2100" b="1"/>
            </a:lvl5pPr>
            <a:lvl6pPr lvl="5" algn="ctr" rtl="0">
              <a:spcBef>
                <a:spcPts val="0"/>
              </a:spcBef>
              <a:spcAft>
                <a:spcPts val="0"/>
              </a:spcAft>
              <a:buSzPts val="2100"/>
              <a:buNone/>
              <a:defRPr sz="2100" b="1"/>
            </a:lvl6pPr>
            <a:lvl7pPr lvl="6" algn="ctr" rtl="0">
              <a:spcBef>
                <a:spcPts val="0"/>
              </a:spcBef>
              <a:spcAft>
                <a:spcPts val="0"/>
              </a:spcAft>
              <a:buSzPts val="2100"/>
              <a:buNone/>
              <a:defRPr sz="2100" b="1"/>
            </a:lvl7pPr>
            <a:lvl8pPr lvl="7" algn="ctr" rtl="0">
              <a:spcBef>
                <a:spcPts val="0"/>
              </a:spcBef>
              <a:spcAft>
                <a:spcPts val="0"/>
              </a:spcAft>
              <a:buSzPts val="2100"/>
              <a:buNone/>
              <a:defRPr sz="2100" b="1"/>
            </a:lvl8pPr>
            <a:lvl9pPr lvl="8" algn="ctr" rtl="0">
              <a:spcBef>
                <a:spcPts val="0"/>
              </a:spcBef>
              <a:spcAft>
                <a:spcPts val="0"/>
              </a:spcAft>
              <a:buSzPts val="2100"/>
              <a:buNone/>
              <a:defRPr sz="2100" b="1"/>
            </a:lvl9pPr>
          </a:lstStyle>
          <a:p>
            <a:endParaRPr/>
          </a:p>
        </p:txBody>
      </p:sp>
      <p:sp>
        <p:nvSpPr>
          <p:cNvPr id="182" name="Google Shape;182;p24"/>
          <p:cNvSpPr txBox="1">
            <a:spLocks noGrp="1"/>
          </p:cNvSpPr>
          <p:nvPr>
            <p:ph type="subTitle" idx="8"/>
          </p:nvPr>
        </p:nvSpPr>
        <p:spPr>
          <a:xfrm>
            <a:off x="719158" y="3565487"/>
            <a:ext cx="2486100" cy="618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183" name="Google Shape;183;p24"/>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84" name="Google Shape;184;p24"/>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455"/>
        <p:cNvGrpSpPr/>
        <p:nvPr/>
      </p:nvGrpSpPr>
      <p:grpSpPr>
        <a:xfrm>
          <a:off x="0" y="0"/>
          <a:ext cx="0" cy="0"/>
          <a:chOff x="0" y="0"/>
          <a:chExt cx="0" cy="0"/>
        </a:xfrm>
      </p:grpSpPr>
      <p:cxnSp>
        <p:nvCxnSpPr>
          <p:cNvPr id="456" name="Google Shape;456;p51"/>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57" name="Google Shape;457;p51"/>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458"/>
        <p:cNvGrpSpPr/>
        <p:nvPr/>
      </p:nvGrpSpPr>
      <p:grpSpPr>
        <a:xfrm>
          <a:off x="0" y="0"/>
          <a:ext cx="0" cy="0"/>
          <a:chOff x="0" y="0"/>
          <a:chExt cx="0" cy="0"/>
        </a:xfrm>
      </p:grpSpPr>
      <p:cxnSp>
        <p:nvCxnSpPr>
          <p:cNvPr id="459" name="Google Shape;459;p52"/>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60" name="Google Shape;460;p52"/>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61" name="Google Shape;461;p52"/>
          <p:cNvCxnSpPr/>
          <p:nvPr/>
        </p:nvCxnSpPr>
        <p:spPr>
          <a:xfrm>
            <a:off x="7434175" y="-125600"/>
            <a:ext cx="1993200" cy="13302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462" name="Google Shape;462;p52"/>
          <p:cNvCxnSpPr/>
          <p:nvPr/>
        </p:nvCxnSpPr>
        <p:spPr>
          <a:xfrm>
            <a:off x="-147275" y="3943475"/>
            <a:ext cx="1993200" cy="1330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10_1_1">
    <p:spTree>
      <p:nvGrpSpPr>
        <p:cNvPr id="1" name="Shape 463"/>
        <p:cNvGrpSpPr/>
        <p:nvPr/>
      </p:nvGrpSpPr>
      <p:grpSpPr>
        <a:xfrm>
          <a:off x="0" y="0"/>
          <a:ext cx="0" cy="0"/>
          <a:chOff x="0" y="0"/>
          <a:chExt cx="0" cy="0"/>
        </a:xfrm>
      </p:grpSpPr>
      <p:cxnSp>
        <p:nvCxnSpPr>
          <p:cNvPr id="464" name="Google Shape;464;p53"/>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65" name="Google Shape;465;p53"/>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66" name="Google Shape;466;p53"/>
          <p:cNvCxnSpPr/>
          <p:nvPr/>
        </p:nvCxnSpPr>
        <p:spPr>
          <a:xfrm flipH="1">
            <a:off x="6772150" y="3663450"/>
            <a:ext cx="2823300" cy="1633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CUSTOM_30">
    <p:spTree>
      <p:nvGrpSpPr>
        <p:cNvPr id="1" name="Shape 467"/>
        <p:cNvGrpSpPr/>
        <p:nvPr/>
      </p:nvGrpSpPr>
      <p:grpSpPr>
        <a:xfrm>
          <a:off x="0" y="0"/>
          <a:ext cx="0" cy="0"/>
          <a:chOff x="0" y="0"/>
          <a:chExt cx="0" cy="0"/>
        </a:xfrm>
      </p:grpSpPr>
      <p:cxnSp>
        <p:nvCxnSpPr>
          <p:cNvPr id="468" name="Google Shape;468;p54"/>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69" name="Google Shape;469;p54"/>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470" name="Google Shape;470;p54"/>
          <p:cNvCxnSpPr/>
          <p:nvPr/>
        </p:nvCxnSpPr>
        <p:spPr>
          <a:xfrm>
            <a:off x="-250225" y="4076450"/>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471" name="Google Shape;471;p54"/>
          <p:cNvCxnSpPr/>
          <p:nvPr/>
        </p:nvCxnSpPr>
        <p:spPr>
          <a:xfrm>
            <a:off x="7441150" y="-48375"/>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472" name="Google Shape;472;p54"/>
          <p:cNvCxnSpPr/>
          <p:nvPr/>
        </p:nvCxnSpPr>
        <p:spPr>
          <a:xfrm flipH="1">
            <a:off x="7454238" y="4053663"/>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473" name="Google Shape;473;p54"/>
          <p:cNvCxnSpPr/>
          <p:nvPr/>
        </p:nvCxnSpPr>
        <p:spPr>
          <a:xfrm flipH="1">
            <a:off x="-237137" y="-71162"/>
            <a:ext cx="1926900" cy="1161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Vidaloka"/>
              <a:buNone/>
              <a:defRPr sz="3000">
                <a:solidFill>
                  <a:schemeClr val="dk1"/>
                </a:solidFill>
                <a:latin typeface="Vidaloka"/>
                <a:ea typeface="Vidaloka"/>
                <a:cs typeface="Vidaloka"/>
                <a:sym typeface="Vidaloka"/>
              </a:defRPr>
            </a:lvl1pPr>
            <a:lvl2pPr lvl="1">
              <a:spcBef>
                <a:spcPts val="0"/>
              </a:spcBef>
              <a:spcAft>
                <a:spcPts val="0"/>
              </a:spcAft>
              <a:buClr>
                <a:schemeClr val="dk1"/>
              </a:buClr>
              <a:buSzPts val="3000"/>
              <a:buNone/>
              <a:defRPr sz="3000" i="1">
                <a:solidFill>
                  <a:schemeClr val="dk1"/>
                </a:solidFill>
              </a:defRPr>
            </a:lvl2pPr>
            <a:lvl3pPr lvl="2">
              <a:spcBef>
                <a:spcPts val="0"/>
              </a:spcBef>
              <a:spcAft>
                <a:spcPts val="0"/>
              </a:spcAft>
              <a:buClr>
                <a:schemeClr val="dk1"/>
              </a:buClr>
              <a:buSzPts val="3000"/>
              <a:buNone/>
              <a:defRPr sz="3000" i="1">
                <a:solidFill>
                  <a:schemeClr val="dk1"/>
                </a:solidFill>
              </a:defRPr>
            </a:lvl3pPr>
            <a:lvl4pPr lvl="3">
              <a:spcBef>
                <a:spcPts val="0"/>
              </a:spcBef>
              <a:spcAft>
                <a:spcPts val="0"/>
              </a:spcAft>
              <a:buClr>
                <a:schemeClr val="dk1"/>
              </a:buClr>
              <a:buSzPts val="3000"/>
              <a:buNone/>
              <a:defRPr sz="3000" i="1">
                <a:solidFill>
                  <a:schemeClr val="dk1"/>
                </a:solidFill>
              </a:defRPr>
            </a:lvl4pPr>
            <a:lvl5pPr lvl="4">
              <a:spcBef>
                <a:spcPts val="0"/>
              </a:spcBef>
              <a:spcAft>
                <a:spcPts val="0"/>
              </a:spcAft>
              <a:buClr>
                <a:schemeClr val="dk1"/>
              </a:buClr>
              <a:buSzPts val="3000"/>
              <a:buNone/>
              <a:defRPr sz="3000" i="1">
                <a:solidFill>
                  <a:schemeClr val="dk1"/>
                </a:solidFill>
              </a:defRPr>
            </a:lvl5pPr>
            <a:lvl6pPr lvl="5">
              <a:spcBef>
                <a:spcPts val="0"/>
              </a:spcBef>
              <a:spcAft>
                <a:spcPts val="0"/>
              </a:spcAft>
              <a:buClr>
                <a:schemeClr val="dk1"/>
              </a:buClr>
              <a:buSzPts val="3000"/>
              <a:buNone/>
              <a:defRPr sz="3000" i="1">
                <a:solidFill>
                  <a:schemeClr val="dk1"/>
                </a:solidFill>
              </a:defRPr>
            </a:lvl6pPr>
            <a:lvl7pPr lvl="6">
              <a:spcBef>
                <a:spcPts val="0"/>
              </a:spcBef>
              <a:spcAft>
                <a:spcPts val="0"/>
              </a:spcAft>
              <a:buClr>
                <a:schemeClr val="dk1"/>
              </a:buClr>
              <a:buSzPts val="3000"/>
              <a:buNone/>
              <a:defRPr sz="3000" i="1">
                <a:solidFill>
                  <a:schemeClr val="dk1"/>
                </a:solidFill>
              </a:defRPr>
            </a:lvl7pPr>
            <a:lvl8pPr lvl="7">
              <a:spcBef>
                <a:spcPts val="0"/>
              </a:spcBef>
              <a:spcAft>
                <a:spcPts val="0"/>
              </a:spcAft>
              <a:buClr>
                <a:schemeClr val="dk1"/>
              </a:buClr>
              <a:buSzPts val="3000"/>
              <a:buNone/>
              <a:defRPr sz="3000" i="1">
                <a:solidFill>
                  <a:schemeClr val="dk1"/>
                </a:solidFill>
              </a:defRPr>
            </a:lvl8pPr>
            <a:lvl9pPr lvl="8">
              <a:spcBef>
                <a:spcPts val="0"/>
              </a:spcBef>
              <a:spcAft>
                <a:spcPts val="0"/>
              </a:spcAft>
              <a:buClr>
                <a:schemeClr val="dk1"/>
              </a:buClr>
              <a:buSzPts val="3000"/>
              <a:buNone/>
              <a:defRPr sz="3000" i="1">
                <a:solidFill>
                  <a:schemeClr val="dk1"/>
                </a:solidFill>
              </a:defRPr>
            </a:lvl9pPr>
          </a:lstStyle>
          <a:p>
            <a:endParaRPr/>
          </a:p>
        </p:txBody>
      </p:sp>
      <p:sp>
        <p:nvSpPr>
          <p:cNvPr id="7" name="Google Shape;7;p1"/>
          <p:cNvSpPr txBox="1">
            <a:spLocks noGrp="1"/>
          </p:cNvSpPr>
          <p:nvPr>
            <p:ph type="body" idx="1"/>
          </p:nvPr>
        </p:nvSpPr>
        <p:spPr>
          <a:xfrm>
            <a:off x="713250"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5" r:id="rId2"/>
    <p:sldLayoutId id="2147483658" r:id="rId3"/>
    <p:sldLayoutId id="2147483670" r:id="rId4"/>
    <p:sldLayoutId id="2147483697" r:id="rId5"/>
    <p:sldLayoutId id="2147483698" r:id="rId6"/>
    <p:sldLayoutId id="2147483699" r:id="rId7"/>
    <p:sldLayoutId id="2147483700" r:id="rId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3.xml"/><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image" Target="../media/image22.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svg"/><Relationship Id="rId19" Type="http://schemas.openxmlformats.org/officeDocument/2006/relationships/image" Target="../media/image17.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onu-rome.delegfrance.org/Understanding-food-security-and-nutrition-issue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hyperlink" Target="https://european-union.europa.eu/principles-countries-history/eu-countries/france_en" TargetMode="External"/><Relationship Id="rId3" Type="http://schemas.openxmlformats.org/officeDocument/2006/relationships/hyperlink" Target="https://www.bbc.com/news/world-europe-17298730" TargetMode="External"/><Relationship Id="rId7" Type="http://schemas.openxmlformats.org/officeDocument/2006/relationships/hyperlink" Target="https://impact.economist.com/sustainability/project/food-security-index/resources/Economist_Impact_GFSI_2022_France_country_report_Sep_2022.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ecoleducasse.com/en/blog/history-french-cuisine?%5C" TargetMode="External"/><Relationship Id="rId11" Type="http://schemas.openxmlformats.org/officeDocument/2006/relationships/hyperlink" Target="https://www.oecd.org/content/dam/oecd/en/publications/reports/2022/09/food-insecurity-and-food-assistance-programmes-across-oecd-countries_2e3fe549/42b4a7fa-en.pdf" TargetMode="External"/><Relationship Id="rId5" Type="http://schemas.openxmlformats.org/officeDocument/2006/relationships/hyperlink" Target="https://www.cia.gov/the-world-factbook/countries/france/" TargetMode="External"/><Relationship Id="rId10" Type="http://schemas.openxmlformats.org/officeDocument/2006/relationships/hyperlink" Target="https://onu-rome.delegfrance.org/Understanding-food-security-and-nutrition-issues" TargetMode="External"/><Relationship Id="rId4" Type="http://schemas.openxmlformats.org/officeDocument/2006/relationships/hyperlink" Target="https://www.talkinfrench.com/guide-french-food-habits" TargetMode="External"/><Relationship Id="rId9" Type="http://schemas.openxmlformats.org/officeDocument/2006/relationships/hyperlink" Target="https://doi.org/10.1177/053901888027002005"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britannica.com/topic/French-cuisine" TargetMode="External"/><Relationship Id="rId3" Type="http://schemas.openxmlformats.org/officeDocument/2006/relationships/hyperlink" Target="https://www.researchgate.net/publication/323736230_FOOD_CULTURE_IN_GREAT_BRITAIN_AND_FRANCE" TargetMode="External"/><Relationship Id="rId7" Type="http://schemas.openxmlformats.org/officeDocument/2006/relationships/hyperlink" Target="https://www.newworldencyclopedia.org/entry/French_cuisine?"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internationalliving.com/countries/france/health/" TargetMode="External"/><Relationship Id="rId5" Type="http://schemas.openxmlformats.org/officeDocument/2006/relationships/hyperlink" Target="https://www.insee.fr/fr/accueil" TargetMode="External"/><Relationship Id="rId10" Type="http://schemas.openxmlformats.org/officeDocument/2006/relationships/hyperlink" Target="https://ich.unesco.org/en/RL/gastronomic-meal-of-the-french-00437" TargetMode="External"/><Relationship Id="rId4" Type="http://schemas.openxmlformats.org/officeDocument/2006/relationships/hyperlink" Target="https://www.innovamarketinsights.com/trends/food-trends-in-france-consumer-insights-and-preferences/" TargetMode="External"/><Relationship Id="rId9" Type="http://schemas.openxmlformats.org/officeDocument/2006/relationships/hyperlink" Target="https://internationalliving.com/countries/france/liv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ecoleducasse.com/en/blog/history-french-cuisine?%5C"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image" Target="../media/image32.jpeg"/><Relationship Id="rId5" Type="http://schemas.openxmlformats.org/officeDocument/2006/relationships/image" Target="../media/image27.jpeg"/><Relationship Id="rId10" Type="http://schemas.openxmlformats.org/officeDocument/2006/relationships/image" Target="../media/image31.png"/><Relationship Id="rId4" Type="http://schemas.openxmlformats.org/officeDocument/2006/relationships/image" Target="../media/image26.jpe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britannica.com/topic/French-cuisin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cia.gov/the-world-factbook/countries/france/"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1473" y="2214369"/>
            <a:ext cx="2061381" cy="2657717"/>
          </a:xfrm>
          <a:custGeom>
            <a:avLst/>
            <a:gdLst/>
            <a:ahLst/>
            <a:cxnLst/>
            <a:rect l="l" t="t" r="r" b="b"/>
            <a:pathLst>
              <a:path w="1602177" h="2788599">
                <a:moveTo>
                  <a:pt x="0" y="0"/>
                </a:moveTo>
                <a:lnTo>
                  <a:pt x="1602176" y="0"/>
                </a:lnTo>
                <a:lnTo>
                  <a:pt x="1602176" y="2788599"/>
                </a:lnTo>
                <a:lnTo>
                  <a:pt x="0" y="27885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700"/>
          </a:p>
        </p:txBody>
      </p:sp>
      <p:sp>
        <p:nvSpPr>
          <p:cNvPr id="3" name="Freeform 3"/>
          <p:cNvSpPr/>
          <p:nvPr/>
        </p:nvSpPr>
        <p:spPr>
          <a:xfrm>
            <a:off x="2066145" y="2519304"/>
            <a:ext cx="5011711" cy="5011711"/>
          </a:xfrm>
          <a:custGeom>
            <a:avLst/>
            <a:gdLst/>
            <a:ahLst/>
            <a:cxnLst/>
            <a:rect l="l" t="t" r="r" b="b"/>
            <a:pathLst>
              <a:path w="10023421" h="10023421">
                <a:moveTo>
                  <a:pt x="0" y="0"/>
                </a:moveTo>
                <a:lnTo>
                  <a:pt x="10023422" y="0"/>
                </a:lnTo>
                <a:lnTo>
                  <a:pt x="10023422" y="10023422"/>
                </a:lnTo>
                <a:lnTo>
                  <a:pt x="0" y="10023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700"/>
          </a:p>
        </p:txBody>
      </p:sp>
      <p:sp>
        <p:nvSpPr>
          <p:cNvPr id="4" name="Freeform 4"/>
          <p:cNvSpPr/>
          <p:nvPr/>
        </p:nvSpPr>
        <p:spPr>
          <a:xfrm>
            <a:off x="6207399" y="2705582"/>
            <a:ext cx="1117749" cy="2023510"/>
          </a:xfrm>
          <a:custGeom>
            <a:avLst/>
            <a:gdLst/>
            <a:ahLst/>
            <a:cxnLst/>
            <a:rect l="l" t="t" r="r" b="b"/>
            <a:pathLst>
              <a:path w="2235497" h="4047020">
                <a:moveTo>
                  <a:pt x="0" y="0"/>
                </a:moveTo>
                <a:lnTo>
                  <a:pt x="2235496" y="0"/>
                </a:lnTo>
                <a:lnTo>
                  <a:pt x="2235496" y="4047019"/>
                </a:lnTo>
                <a:lnTo>
                  <a:pt x="0" y="40470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700"/>
          </a:p>
        </p:txBody>
      </p:sp>
      <p:sp>
        <p:nvSpPr>
          <p:cNvPr id="5" name="Freeform 5"/>
          <p:cNvSpPr/>
          <p:nvPr/>
        </p:nvSpPr>
        <p:spPr>
          <a:xfrm flipH="1">
            <a:off x="-742882" y="2438165"/>
            <a:ext cx="3744962" cy="3227477"/>
          </a:xfrm>
          <a:custGeom>
            <a:avLst/>
            <a:gdLst/>
            <a:ahLst/>
            <a:cxnLst/>
            <a:rect l="l" t="t" r="r" b="b"/>
            <a:pathLst>
              <a:path w="7489924" h="6454953">
                <a:moveTo>
                  <a:pt x="7489924" y="0"/>
                </a:moveTo>
                <a:lnTo>
                  <a:pt x="0" y="0"/>
                </a:lnTo>
                <a:lnTo>
                  <a:pt x="0" y="6454953"/>
                </a:lnTo>
                <a:lnTo>
                  <a:pt x="7489924" y="6454953"/>
                </a:lnTo>
                <a:lnTo>
                  <a:pt x="748992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700"/>
          </a:p>
        </p:txBody>
      </p:sp>
      <p:sp>
        <p:nvSpPr>
          <p:cNvPr id="6" name="Freeform 6"/>
          <p:cNvSpPr/>
          <p:nvPr/>
        </p:nvSpPr>
        <p:spPr>
          <a:xfrm>
            <a:off x="1595027" y="3004412"/>
            <a:ext cx="5953945" cy="3723922"/>
          </a:xfrm>
          <a:custGeom>
            <a:avLst/>
            <a:gdLst/>
            <a:ahLst/>
            <a:cxnLst/>
            <a:rect l="l" t="t" r="r" b="b"/>
            <a:pathLst>
              <a:path w="11907889" h="7447843">
                <a:moveTo>
                  <a:pt x="0" y="0"/>
                </a:moveTo>
                <a:lnTo>
                  <a:pt x="11907890" y="0"/>
                </a:lnTo>
                <a:lnTo>
                  <a:pt x="11907890" y="7447843"/>
                </a:lnTo>
                <a:lnTo>
                  <a:pt x="0" y="74478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700"/>
          </a:p>
        </p:txBody>
      </p:sp>
      <p:sp>
        <p:nvSpPr>
          <p:cNvPr id="8" name="Freeform 8"/>
          <p:cNvSpPr/>
          <p:nvPr/>
        </p:nvSpPr>
        <p:spPr>
          <a:xfrm>
            <a:off x="7233862" y="-1008726"/>
            <a:ext cx="2906582" cy="2906582"/>
          </a:xfrm>
          <a:custGeom>
            <a:avLst/>
            <a:gdLst/>
            <a:ahLst/>
            <a:cxnLst/>
            <a:rect l="l" t="t" r="r" b="b"/>
            <a:pathLst>
              <a:path w="5813163" h="5813163">
                <a:moveTo>
                  <a:pt x="0" y="0"/>
                </a:moveTo>
                <a:lnTo>
                  <a:pt x="5813163" y="0"/>
                </a:lnTo>
                <a:lnTo>
                  <a:pt x="5813163" y="5813163"/>
                </a:lnTo>
                <a:lnTo>
                  <a:pt x="0" y="5813163"/>
                </a:lnTo>
                <a:lnTo>
                  <a:pt x="0" y="0"/>
                </a:lnTo>
                <a:close/>
              </a:path>
            </a:pathLst>
          </a:custGeom>
          <a:blipFill>
            <a:blip r:embed="rId13">
              <a:alphaModFix amt="60000"/>
              <a:extLst>
                <a:ext uri="{96DAC541-7B7A-43D3-8B79-37D633B846F1}">
                  <asvg:svgBlip xmlns:asvg="http://schemas.microsoft.com/office/drawing/2016/SVG/main" r:embed="rId14"/>
                </a:ext>
              </a:extLst>
            </a:blip>
            <a:stretch>
              <a:fillRect/>
            </a:stretch>
          </a:blipFill>
        </p:spPr>
        <p:txBody>
          <a:bodyPr/>
          <a:lstStyle/>
          <a:p>
            <a:endParaRPr lang="en-US" sz="700"/>
          </a:p>
        </p:txBody>
      </p:sp>
      <p:sp>
        <p:nvSpPr>
          <p:cNvPr id="9" name="TextBox 9"/>
          <p:cNvSpPr txBox="1"/>
          <p:nvPr/>
        </p:nvSpPr>
        <p:spPr>
          <a:xfrm>
            <a:off x="1451666" y="820616"/>
            <a:ext cx="6240668" cy="1769331"/>
          </a:xfrm>
          <a:prstGeom prst="rect">
            <a:avLst/>
          </a:prstGeom>
        </p:spPr>
        <p:txBody>
          <a:bodyPr lIns="0" tIns="0" rIns="0" bIns="0" rtlCol="0" anchor="t">
            <a:spAutoFit/>
          </a:bodyPr>
          <a:lstStyle/>
          <a:p>
            <a:pPr algn="ctr">
              <a:lnSpc>
                <a:spcPts val="14700"/>
              </a:lnSpc>
              <a:spcBef>
                <a:spcPct val="0"/>
              </a:spcBef>
            </a:pPr>
            <a:r>
              <a:rPr lang="en-US" sz="10500" spc="-116" dirty="0">
                <a:solidFill>
                  <a:srgbClr val="1B5972"/>
                </a:solidFill>
                <a:latin typeface="Alice"/>
                <a:ea typeface="Alice"/>
                <a:cs typeface="Alice"/>
                <a:sym typeface="Alice"/>
              </a:rPr>
              <a:t>France</a:t>
            </a:r>
          </a:p>
        </p:txBody>
      </p:sp>
      <p:grpSp>
        <p:nvGrpSpPr>
          <p:cNvPr id="10" name="Group 10"/>
          <p:cNvGrpSpPr/>
          <p:nvPr/>
        </p:nvGrpSpPr>
        <p:grpSpPr>
          <a:xfrm>
            <a:off x="1047629" y="2242513"/>
            <a:ext cx="745950" cy="553583"/>
            <a:chOff x="0" y="0"/>
            <a:chExt cx="908220" cy="674007"/>
          </a:xfrm>
        </p:grpSpPr>
        <p:sp>
          <p:nvSpPr>
            <p:cNvPr id="11" name="Freeform 11"/>
            <p:cNvSpPr/>
            <p:nvPr/>
          </p:nvSpPr>
          <p:spPr>
            <a:xfrm>
              <a:off x="0" y="0"/>
              <a:ext cx="908220" cy="674007"/>
            </a:xfrm>
            <a:custGeom>
              <a:avLst/>
              <a:gdLst/>
              <a:ahLst/>
              <a:cxnLst/>
              <a:rect l="l" t="t" r="r" b="b"/>
              <a:pathLst>
                <a:path w="908220" h="674007">
                  <a:moveTo>
                    <a:pt x="454110" y="0"/>
                  </a:moveTo>
                  <a:cubicBezTo>
                    <a:pt x="203312" y="0"/>
                    <a:pt x="0" y="150882"/>
                    <a:pt x="0" y="337003"/>
                  </a:cubicBezTo>
                  <a:cubicBezTo>
                    <a:pt x="0" y="523125"/>
                    <a:pt x="203312" y="674007"/>
                    <a:pt x="454110" y="674007"/>
                  </a:cubicBezTo>
                  <a:cubicBezTo>
                    <a:pt x="704908" y="674007"/>
                    <a:pt x="908220" y="523125"/>
                    <a:pt x="908220" y="337003"/>
                  </a:cubicBezTo>
                  <a:cubicBezTo>
                    <a:pt x="908220" y="150882"/>
                    <a:pt x="704908" y="0"/>
                    <a:pt x="454110" y="0"/>
                  </a:cubicBezTo>
                  <a:close/>
                </a:path>
              </a:pathLst>
            </a:custGeom>
            <a:solidFill>
              <a:srgbClr val="F8F9FA"/>
            </a:solidFill>
          </p:spPr>
          <p:txBody>
            <a:bodyPr/>
            <a:lstStyle/>
            <a:p>
              <a:endParaRPr lang="en-US" sz="700"/>
            </a:p>
          </p:txBody>
        </p:sp>
        <p:sp>
          <p:nvSpPr>
            <p:cNvPr id="12" name="TextBox 12"/>
            <p:cNvSpPr txBox="1"/>
            <p:nvPr/>
          </p:nvSpPr>
          <p:spPr>
            <a:xfrm>
              <a:off x="85146" y="25088"/>
              <a:ext cx="737929" cy="585731"/>
            </a:xfrm>
            <a:prstGeom prst="rect">
              <a:avLst/>
            </a:prstGeom>
          </p:spPr>
          <p:txBody>
            <a:bodyPr lIns="25400" tIns="25400" rIns="25400" bIns="25400" rtlCol="0" anchor="ctr"/>
            <a:lstStyle/>
            <a:p>
              <a:pPr algn="ctr">
                <a:lnSpc>
                  <a:spcPts val="1330"/>
                </a:lnSpc>
              </a:pPr>
              <a:endParaRPr sz="700"/>
            </a:p>
          </p:txBody>
        </p:sp>
      </p:grpSp>
      <p:sp>
        <p:nvSpPr>
          <p:cNvPr id="13" name="Freeform 13"/>
          <p:cNvSpPr/>
          <p:nvPr/>
        </p:nvSpPr>
        <p:spPr>
          <a:xfrm>
            <a:off x="6766273" y="2175385"/>
            <a:ext cx="2631711" cy="3230896"/>
          </a:xfrm>
          <a:custGeom>
            <a:avLst/>
            <a:gdLst/>
            <a:ahLst/>
            <a:cxnLst/>
            <a:rect l="l" t="t" r="r" b="b"/>
            <a:pathLst>
              <a:path w="5263422" h="6461791">
                <a:moveTo>
                  <a:pt x="0" y="0"/>
                </a:moveTo>
                <a:lnTo>
                  <a:pt x="5263423" y="0"/>
                </a:lnTo>
                <a:lnTo>
                  <a:pt x="5263423" y="6461791"/>
                </a:lnTo>
                <a:lnTo>
                  <a:pt x="0" y="646179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700"/>
          </a:p>
        </p:txBody>
      </p:sp>
      <p:sp>
        <p:nvSpPr>
          <p:cNvPr id="14" name="Freeform 14"/>
          <p:cNvSpPr/>
          <p:nvPr/>
        </p:nvSpPr>
        <p:spPr>
          <a:xfrm flipH="1">
            <a:off x="-311263" y="887491"/>
            <a:ext cx="1872040" cy="384619"/>
          </a:xfrm>
          <a:custGeom>
            <a:avLst/>
            <a:gdLst/>
            <a:ahLst/>
            <a:cxnLst/>
            <a:rect l="l" t="t" r="r" b="b"/>
            <a:pathLst>
              <a:path w="3744080" h="769238">
                <a:moveTo>
                  <a:pt x="3744080" y="0"/>
                </a:moveTo>
                <a:lnTo>
                  <a:pt x="0" y="0"/>
                </a:lnTo>
                <a:lnTo>
                  <a:pt x="0" y="769239"/>
                </a:lnTo>
                <a:lnTo>
                  <a:pt x="3744080" y="769239"/>
                </a:lnTo>
                <a:lnTo>
                  <a:pt x="374408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700"/>
          </a:p>
        </p:txBody>
      </p:sp>
      <p:sp>
        <p:nvSpPr>
          <p:cNvPr id="15" name="Freeform 15"/>
          <p:cNvSpPr/>
          <p:nvPr/>
        </p:nvSpPr>
        <p:spPr>
          <a:xfrm>
            <a:off x="7861316" y="921943"/>
            <a:ext cx="1536668" cy="315716"/>
          </a:xfrm>
          <a:custGeom>
            <a:avLst/>
            <a:gdLst/>
            <a:ahLst/>
            <a:cxnLst/>
            <a:rect l="l" t="t" r="r" b="b"/>
            <a:pathLst>
              <a:path w="3073335" h="631431">
                <a:moveTo>
                  <a:pt x="0" y="0"/>
                </a:moveTo>
                <a:lnTo>
                  <a:pt x="3073336" y="0"/>
                </a:lnTo>
                <a:lnTo>
                  <a:pt x="3073336" y="631431"/>
                </a:lnTo>
                <a:lnTo>
                  <a:pt x="0" y="6314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700"/>
          </a:p>
        </p:txBody>
      </p:sp>
      <p:sp>
        <p:nvSpPr>
          <p:cNvPr id="16" name="Freeform 16"/>
          <p:cNvSpPr/>
          <p:nvPr/>
        </p:nvSpPr>
        <p:spPr>
          <a:xfrm rot="332035" flipH="1">
            <a:off x="3991063" y="4398660"/>
            <a:ext cx="1076837" cy="841891"/>
          </a:xfrm>
          <a:custGeom>
            <a:avLst/>
            <a:gdLst/>
            <a:ahLst/>
            <a:cxnLst/>
            <a:rect l="l" t="t" r="r" b="b"/>
            <a:pathLst>
              <a:path w="2153673" h="1683781">
                <a:moveTo>
                  <a:pt x="2153674" y="0"/>
                </a:moveTo>
                <a:lnTo>
                  <a:pt x="0" y="0"/>
                </a:lnTo>
                <a:lnTo>
                  <a:pt x="0" y="1683781"/>
                </a:lnTo>
                <a:lnTo>
                  <a:pt x="2153674" y="1683781"/>
                </a:lnTo>
                <a:lnTo>
                  <a:pt x="2153674"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700"/>
          </a:p>
        </p:txBody>
      </p:sp>
      <p:sp>
        <p:nvSpPr>
          <p:cNvPr id="17" name="Freeform 17"/>
          <p:cNvSpPr/>
          <p:nvPr/>
        </p:nvSpPr>
        <p:spPr>
          <a:xfrm>
            <a:off x="2344328" y="3920955"/>
            <a:ext cx="514417" cy="1230128"/>
          </a:xfrm>
          <a:custGeom>
            <a:avLst/>
            <a:gdLst/>
            <a:ahLst/>
            <a:cxnLst/>
            <a:rect l="l" t="t" r="r" b="b"/>
            <a:pathLst>
              <a:path w="1028834" h="2460256">
                <a:moveTo>
                  <a:pt x="0" y="0"/>
                </a:moveTo>
                <a:lnTo>
                  <a:pt x="1028834" y="0"/>
                </a:lnTo>
                <a:lnTo>
                  <a:pt x="1028834" y="2460256"/>
                </a:lnTo>
                <a:lnTo>
                  <a:pt x="0" y="246025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sz="700"/>
          </a:p>
        </p:txBody>
      </p:sp>
      <p:sp>
        <p:nvSpPr>
          <p:cNvPr id="18" name="Freeform 18"/>
          <p:cNvSpPr/>
          <p:nvPr/>
        </p:nvSpPr>
        <p:spPr>
          <a:xfrm>
            <a:off x="6341202" y="3920955"/>
            <a:ext cx="514417" cy="1230128"/>
          </a:xfrm>
          <a:custGeom>
            <a:avLst/>
            <a:gdLst/>
            <a:ahLst/>
            <a:cxnLst/>
            <a:rect l="l" t="t" r="r" b="b"/>
            <a:pathLst>
              <a:path w="1028834" h="2460256">
                <a:moveTo>
                  <a:pt x="0" y="0"/>
                </a:moveTo>
                <a:lnTo>
                  <a:pt x="1028834" y="0"/>
                </a:lnTo>
                <a:lnTo>
                  <a:pt x="1028834" y="2460256"/>
                </a:lnTo>
                <a:lnTo>
                  <a:pt x="0" y="246025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sz="700"/>
          </a:p>
        </p:txBody>
      </p:sp>
      <p:sp>
        <p:nvSpPr>
          <p:cNvPr id="19" name="Freeform 19"/>
          <p:cNvSpPr/>
          <p:nvPr/>
        </p:nvSpPr>
        <p:spPr>
          <a:xfrm>
            <a:off x="6855619" y="4223834"/>
            <a:ext cx="1070571" cy="1066678"/>
          </a:xfrm>
          <a:custGeom>
            <a:avLst/>
            <a:gdLst/>
            <a:ahLst/>
            <a:cxnLst/>
            <a:rect l="l" t="t" r="r" b="b"/>
            <a:pathLst>
              <a:path w="2141141" h="2133355">
                <a:moveTo>
                  <a:pt x="0" y="0"/>
                </a:moveTo>
                <a:lnTo>
                  <a:pt x="2141141" y="0"/>
                </a:lnTo>
                <a:lnTo>
                  <a:pt x="2141141" y="2133355"/>
                </a:lnTo>
                <a:lnTo>
                  <a:pt x="0" y="213335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700"/>
          </a:p>
        </p:txBody>
      </p:sp>
      <p:sp>
        <p:nvSpPr>
          <p:cNvPr id="20" name="Freeform 20"/>
          <p:cNvSpPr/>
          <p:nvPr/>
        </p:nvSpPr>
        <p:spPr>
          <a:xfrm>
            <a:off x="1610789" y="4051903"/>
            <a:ext cx="733540" cy="1268412"/>
          </a:xfrm>
          <a:custGeom>
            <a:avLst/>
            <a:gdLst/>
            <a:ahLst/>
            <a:cxnLst/>
            <a:rect l="l" t="t" r="r" b="b"/>
            <a:pathLst>
              <a:path w="1467079" h="2536824">
                <a:moveTo>
                  <a:pt x="0" y="0"/>
                </a:moveTo>
                <a:lnTo>
                  <a:pt x="1467079" y="0"/>
                </a:lnTo>
                <a:lnTo>
                  <a:pt x="1467079" y="2536824"/>
                </a:lnTo>
                <a:lnTo>
                  <a:pt x="0" y="253682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sz="700"/>
          </a:p>
        </p:txBody>
      </p:sp>
      <p:grpSp>
        <p:nvGrpSpPr>
          <p:cNvPr id="21" name="Group 21"/>
          <p:cNvGrpSpPr/>
          <p:nvPr/>
        </p:nvGrpSpPr>
        <p:grpSpPr>
          <a:xfrm>
            <a:off x="7461144" y="1830266"/>
            <a:ext cx="930091" cy="690238"/>
            <a:chOff x="0" y="0"/>
            <a:chExt cx="908220" cy="674007"/>
          </a:xfrm>
        </p:grpSpPr>
        <p:sp>
          <p:nvSpPr>
            <p:cNvPr id="22" name="Freeform 22"/>
            <p:cNvSpPr/>
            <p:nvPr/>
          </p:nvSpPr>
          <p:spPr>
            <a:xfrm>
              <a:off x="0" y="0"/>
              <a:ext cx="908220" cy="674007"/>
            </a:xfrm>
            <a:custGeom>
              <a:avLst/>
              <a:gdLst/>
              <a:ahLst/>
              <a:cxnLst/>
              <a:rect l="l" t="t" r="r" b="b"/>
              <a:pathLst>
                <a:path w="908220" h="674007">
                  <a:moveTo>
                    <a:pt x="454110" y="0"/>
                  </a:moveTo>
                  <a:cubicBezTo>
                    <a:pt x="203312" y="0"/>
                    <a:pt x="0" y="150882"/>
                    <a:pt x="0" y="337003"/>
                  </a:cubicBezTo>
                  <a:cubicBezTo>
                    <a:pt x="0" y="523125"/>
                    <a:pt x="203312" y="674007"/>
                    <a:pt x="454110" y="674007"/>
                  </a:cubicBezTo>
                  <a:cubicBezTo>
                    <a:pt x="704908" y="674007"/>
                    <a:pt x="908220" y="523125"/>
                    <a:pt x="908220" y="337003"/>
                  </a:cubicBezTo>
                  <a:cubicBezTo>
                    <a:pt x="908220" y="150882"/>
                    <a:pt x="704908" y="0"/>
                    <a:pt x="454110" y="0"/>
                  </a:cubicBezTo>
                  <a:close/>
                </a:path>
              </a:pathLst>
            </a:custGeom>
            <a:solidFill>
              <a:srgbClr val="F8F9FA"/>
            </a:solidFill>
          </p:spPr>
          <p:txBody>
            <a:bodyPr/>
            <a:lstStyle/>
            <a:p>
              <a:endParaRPr lang="en-US" sz="700"/>
            </a:p>
          </p:txBody>
        </p:sp>
        <p:sp>
          <p:nvSpPr>
            <p:cNvPr id="23" name="TextBox 23"/>
            <p:cNvSpPr txBox="1"/>
            <p:nvPr/>
          </p:nvSpPr>
          <p:spPr>
            <a:xfrm>
              <a:off x="85146" y="25088"/>
              <a:ext cx="737929" cy="585731"/>
            </a:xfrm>
            <a:prstGeom prst="rect">
              <a:avLst/>
            </a:prstGeom>
          </p:spPr>
          <p:txBody>
            <a:bodyPr lIns="25400" tIns="25400" rIns="25400" bIns="25400" rtlCol="0" anchor="ctr"/>
            <a:lstStyle/>
            <a:p>
              <a:pPr algn="ctr">
                <a:lnSpc>
                  <a:spcPts val="1330"/>
                </a:lnSpc>
              </a:pPr>
              <a:endParaRPr sz="700"/>
            </a:p>
          </p:txBody>
        </p:sp>
      </p:grpSp>
      <p:grpSp>
        <p:nvGrpSpPr>
          <p:cNvPr id="24" name="Group 24"/>
          <p:cNvGrpSpPr/>
          <p:nvPr/>
        </p:nvGrpSpPr>
        <p:grpSpPr>
          <a:xfrm>
            <a:off x="-231600" y="2243712"/>
            <a:ext cx="815047" cy="623419"/>
            <a:chOff x="0" y="0"/>
            <a:chExt cx="992349" cy="759035"/>
          </a:xfrm>
        </p:grpSpPr>
        <p:sp>
          <p:nvSpPr>
            <p:cNvPr id="25" name="Freeform 25"/>
            <p:cNvSpPr/>
            <p:nvPr/>
          </p:nvSpPr>
          <p:spPr>
            <a:xfrm>
              <a:off x="0" y="0"/>
              <a:ext cx="992349" cy="759035"/>
            </a:xfrm>
            <a:custGeom>
              <a:avLst/>
              <a:gdLst/>
              <a:ahLst/>
              <a:cxnLst/>
              <a:rect l="l" t="t" r="r" b="b"/>
              <a:pathLst>
                <a:path w="992349" h="759035">
                  <a:moveTo>
                    <a:pt x="496174" y="0"/>
                  </a:moveTo>
                  <a:cubicBezTo>
                    <a:pt x="222145" y="0"/>
                    <a:pt x="0" y="169916"/>
                    <a:pt x="0" y="379517"/>
                  </a:cubicBezTo>
                  <a:cubicBezTo>
                    <a:pt x="0" y="589119"/>
                    <a:pt x="222145" y="759035"/>
                    <a:pt x="496174" y="759035"/>
                  </a:cubicBezTo>
                  <a:cubicBezTo>
                    <a:pt x="770204" y="759035"/>
                    <a:pt x="992349" y="589119"/>
                    <a:pt x="992349" y="379517"/>
                  </a:cubicBezTo>
                  <a:cubicBezTo>
                    <a:pt x="992349" y="169916"/>
                    <a:pt x="770204" y="0"/>
                    <a:pt x="496174" y="0"/>
                  </a:cubicBezTo>
                  <a:lnTo>
                    <a:pt x="496174" y="0"/>
                  </a:lnTo>
                  <a:close/>
                </a:path>
              </a:pathLst>
            </a:custGeom>
            <a:solidFill>
              <a:srgbClr val="F8F9FA"/>
            </a:solidFill>
          </p:spPr>
          <p:txBody>
            <a:bodyPr/>
            <a:lstStyle/>
            <a:p>
              <a:endParaRPr lang="en-US" sz="700"/>
            </a:p>
          </p:txBody>
        </p:sp>
        <p:sp>
          <p:nvSpPr>
            <p:cNvPr id="26" name="TextBox 26"/>
            <p:cNvSpPr txBox="1"/>
            <p:nvPr/>
          </p:nvSpPr>
          <p:spPr>
            <a:xfrm>
              <a:off x="93033" y="33059"/>
              <a:ext cx="806283" cy="654816"/>
            </a:xfrm>
            <a:prstGeom prst="rect">
              <a:avLst/>
            </a:prstGeom>
          </p:spPr>
          <p:txBody>
            <a:bodyPr lIns="25400" tIns="25400" rIns="25400" bIns="25400" rtlCol="0" anchor="ctr"/>
            <a:lstStyle/>
            <a:p>
              <a:pPr algn="ctr">
                <a:lnSpc>
                  <a:spcPts val="1330"/>
                </a:lnSpc>
              </a:pPr>
              <a:endParaRPr sz="700"/>
            </a:p>
          </p:txBody>
        </p:sp>
      </p:grpSp>
      <p:grpSp>
        <p:nvGrpSpPr>
          <p:cNvPr id="27" name="Group 27"/>
          <p:cNvGrpSpPr/>
          <p:nvPr/>
        </p:nvGrpSpPr>
        <p:grpSpPr>
          <a:xfrm>
            <a:off x="8576972" y="2126456"/>
            <a:ext cx="867725" cy="623419"/>
            <a:chOff x="0" y="0"/>
            <a:chExt cx="1056486" cy="759035"/>
          </a:xfrm>
        </p:grpSpPr>
        <p:sp>
          <p:nvSpPr>
            <p:cNvPr id="28" name="Freeform 28"/>
            <p:cNvSpPr/>
            <p:nvPr/>
          </p:nvSpPr>
          <p:spPr>
            <a:xfrm>
              <a:off x="0" y="0"/>
              <a:ext cx="1056486" cy="759035"/>
            </a:xfrm>
            <a:custGeom>
              <a:avLst/>
              <a:gdLst/>
              <a:ahLst/>
              <a:cxnLst/>
              <a:rect l="l" t="t" r="r" b="b"/>
              <a:pathLst>
                <a:path w="1056486" h="759035">
                  <a:moveTo>
                    <a:pt x="528243" y="0"/>
                  </a:moveTo>
                  <a:cubicBezTo>
                    <a:pt x="236502" y="0"/>
                    <a:pt x="0" y="169916"/>
                    <a:pt x="0" y="379517"/>
                  </a:cubicBezTo>
                  <a:cubicBezTo>
                    <a:pt x="0" y="589119"/>
                    <a:pt x="236502" y="759035"/>
                    <a:pt x="528243" y="759035"/>
                  </a:cubicBezTo>
                  <a:cubicBezTo>
                    <a:pt x="819983" y="759035"/>
                    <a:pt x="1056486" y="589119"/>
                    <a:pt x="1056486" y="379517"/>
                  </a:cubicBezTo>
                  <a:cubicBezTo>
                    <a:pt x="1056486" y="169916"/>
                    <a:pt x="819983" y="0"/>
                    <a:pt x="528243" y="0"/>
                  </a:cubicBezTo>
                  <a:lnTo>
                    <a:pt x="528243" y="0"/>
                  </a:lnTo>
                  <a:close/>
                </a:path>
              </a:pathLst>
            </a:custGeom>
            <a:solidFill>
              <a:srgbClr val="F8F9FA"/>
            </a:solidFill>
          </p:spPr>
          <p:txBody>
            <a:bodyPr/>
            <a:lstStyle/>
            <a:p>
              <a:endParaRPr lang="en-US" sz="700"/>
            </a:p>
          </p:txBody>
        </p:sp>
        <p:sp>
          <p:nvSpPr>
            <p:cNvPr id="29" name="TextBox 29"/>
            <p:cNvSpPr txBox="1"/>
            <p:nvPr/>
          </p:nvSpPr>
          <p:spPr>
            <a:xfrm>
              <a:off x="99046" y="33059"/>
              <a:ext cx="858395" cy="654816"/>
            </a:xfrm>
            <a:prstGeom prst="rect">
              <a:avLst/>
            </a:prstGeom>
          </p:spPr>
          <p:txBody>
            <a:bodyPr lIns="25400" tIns="25400" rIns="25400" bIns="25400" rtlCol="0" anchor="ctr"/>
            <a:lstStyle/>
            <a:p>
              <a:pPr algn="ctr">
                <a:lnSpc>
                  <a:spcPts val="1330"/>
                </a:lnSpc>
              </a:pPr>
              <a:endParaRPr sz="700"/>
            </a:p>
          </p:txBody>
        </p:sp>
      </p:grpSp>
      <p:sp>
        <p:nvSpPr>
          <p:cNvPr id="30" name="TextBox 30"/>
          <p:cNvSpPr txBox="1"/>
          <p:nvPr/>
        </p:nvSpPr>
        <p:spPr>
          <a:xfrm>
            <a:off x="2877905" y="2491929"/>
            <a:ext cx="3388191" cy="756426"/>
          </a:xfrm>
          <a:prstGeom prst="rect">
            <a:avLst/>
          </a:prstGeom>
        </p:spPr>
        <p:txBody>
          <a:bodyPr lIns="0" tIns="0" rIns="0" bIns="0" rtlCol="0" anchor="t">
            <a:spAutoFit/>
          </a:bodyPr>
          <a:lstStyle/>
          <a:p>
            <a:pPr algn="ctr">
              <a:lnSpc>
                <a:spcPts val="1451"/>
              </a:lnSpc>
            </a:pPr>
            <a:r>
              <a:rPr lang="en-US" sz="1036" dirty="0">
                <a:solidFill>
                  <a:srgbClr val="1B5972"/>
                </a:solidFill>
                <a:latin typeface="Alice"/>
                <a:ea typeface="Alice"/>
                <a:cs typeface="Alice"/>
                <a:sym typeface="Alice"/>
              </a:rPr>
              <a:t>Cultural Food Project</a:t>
            </a:r>
          </a:p>
          <a:p>
            <a:pPr algn="ctr">
              <a:lnSpc>
                <a:spcPts val="1451"/>
              </a:lnSpc>
            </a:pPr>
            <a:r>
              <a:rPr lang="en-US" sz="1036" dirty="0">
                <a:solidFill>
                  <a:srgbClr val="1B5972"/>
                </a:solidFill>
                <a:latin typeface="Alice"/>
                <a:ea typeface="Alice"/>
                <a:cs typeface="Alice"/>
                <a:sym typeface="Alice"/>
              </a:rPr>
              <a:t>Melisa Onc</a:t>
            </a:r>
          </a:p>
          <a:p>
            <a:pPr algn="ctr">
              <a:lnSpc>
                <a:spcPts val="1451"/>
              </a:lnSpc>
            </a:pPr>
            <a:r>
              <a:rPr lang="en-US" sz="1036" dirty="0">
                <a:solidFill>
                  <a:srgbClr val="1B5972"/>
                </a:solidFill>
                <a:latin typeface="Alice"/>
                <a:ea typeface="Alice"/>
                <a:cs typeface="Alice"/>
                <a:sym typeface="Alice"/>
              </a:rPr>
              <a:t>11:709:245:90</a:t>
            </a:r>
          </a:p>
          <a:p>
            <a:pPr algn="ctr">
              <a:lnSpc>
                <a:spcPts val="1451"/>
              </a:lnSpc>
              <a:spcBef>
                <a:spcPct val="0"/>
              </a:spcBef>
            </a:pPr>
            <a:r>
              <a:rPr lang="en-US" sz="1036" dirty="0">
                <a:solidFill>
                  <a:srgbClr val="1B5972"/>
                </a:solidFill>
                <a:latin typeface="Alice"/>
                <a:ea typeface="Alice"/>
                <a:cs typeface="Alice"/>
                <a:sym typeface="Alice"/>
              </a:rPr>
              <a:t>12/10/25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1596">
        <p159:morph option="byObject"/>
      </p:transition>
    </mc:Choice>
    <mc:Fallback xmlns="">
      <p:transition spd="slow" advTm="41596">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3">
          <a:extLst>
            <a:ext uri="{FF2B5EF4-FFF2-40B4-BE49-F238E27FC236}">
              <a16:creationId xmlns:a16="http://schemas.microsoft.com/office/drawing/2014/main" id="{8250A2D5-A51B-A9DF-76C0-1659887C5A14}"/>
            </a:ext>
          </a:extLst>
        </p:cNvPr>
        <p:cNvGrpSpPr/>
        <p:nvPr/>
      </p:nvGrpSpPr>
      <p:grpSpPr>
        <a:xfrm>
          <a:off x="0" y="0"/>
          <a:ext cx="0" cy="0"/>
          <a:chOff x="0" y="0"/>
          <a:chExt cx="0" cy="0"/>
        </a:xfrm>
      </p:grpSpPr>
      <p:sp>
        <p:nvSpPr>
          <p:cNvPr id="494" name="Google Shape;494;p61">
            <a:extLst>
              <a:ext uri="{FF2B5EF4-FFF2-40B4-BE49-F238E27FC236}">
                <a16:creationId xmlns:a16="http://schemas.microsoft.com/office/drawing/2014/main" id="{6F76BB9E-9589-8AA1-C13A-B0F6DBFCA342}"/>
              </a:ext>
            </a:extLst>
          </p:cNvPr>
          <p:cNvSpPr txBox="1">
            <a:spLocks noGrp="1"/>
          </p:cNvSpPr>
          <p:nvPr>
            <p:ph type="title"/>
          </p:nvPr>
        </p:nvSpPr>
        <p:spPr>
          <a:xfrm>
            <a:off x="350854" y="510267"/>
            <a:ext cx="4711500" cy="572700"/>
          </a:xfrm>
        </p:spPr>
        <p:txBody>
          <a:bodyPr spcFirstLastPara="1" wrap="square" lIns="91425" tIns="91425" rIns="91425" bIns="91425" anchor="t" anchorCtr="0">
            <a:normAutofit/>
          </a:bodyPr>
          <a:lstStyle/>
          <a:p>
            <a:pPr marL="0" lvl="0" indent="0" rtl="0">
              <a:lnSpc>
                <a:spcPct val="90000"/>
              </a:lnSpc>
              <a:spcBef>
                <a:spcPts val="0"/>
              </a:spcBef>
              <a:spcAft>
                <a:spcPts val="0"/>
              </a:spcAft>
              <a:buNone/>
            </a:pPr>
            <a:r>
              <a:rPr lang="en-US" sz="2800" dirty="0"/>
              <a:t>Politics</a:t>
            </a:r>
          </a:p>
        </p:txBody>
      </p:sp>
      <p:sp>
        <p:nvSpPr>
          <p:cNvPr id="499" name="Text Placeholder 2">
            <a:extLst>
              <a:ext uri="{FF2B5EF4-FFF2-40B4-BE49-F238E27FC236}">
                <a16:creationId xmlns:a16="http://schemas.microsoft.com/office/drawing/2014/main" id="{CC97C7B3-D9EC-9FE9-4C2C-AA6741F3E319}"/>
              </a:ext>
            </a:extLst>
          </p:cNvPr>
          <p:cNvSpPr>
            <a:spLocks noGrp="1"/>
          </p:cNvSpPr>
          <p:nvPr>
            <p:ph type="body" idx="1"/>
          </p:nvPr>
        </p:nvSpPr>
        <p:spPr>
          <a:xfrm>
            <a:off x="174497" y="1176751"/>
            <a:ext cx="5417920" cy="3295800"/>
          </a:xfrm>
        </p:spPr>
        <p:txBody>
          <a:bodyPr/>
          <a:lstStyle/>
          <a:p>
            <a:pPr>
              <a:spcBef>
                <a:spcPts val="200"/>
              </a:spcBef>
              <a:spcAft>
                <a:spcPts val="200"/>
              </a:spcAft>
              <a:buFont typeface="Courier New" panose="02070309020205020404" pitchFamily="49" charset="0"/>
              <a:buChar char="o"/>
            </a:pPr>
            <a:r>
              <a:rPr lang="en-US" sz="1050" b="1" dirty="0"/>
              <a:t>Government structure and regulation: </a:t>
            </a:r>
            <a:r>
              <a:rPr lang="en-US" sz="1050" dirty="0"/>
              <a:t>France’s semi-presidential system provides a stable political environment, allowing consistent government planning and oversight that supports food production/distribution. (BBC, 2024).</a:t>
            </a:r>
          </a:p>
          <a:p>
            <a:pPr>
              <a:spcBef>
                <a:spcPts val="200"/>
              </a:spcBef>
              <a:spcAft>
                <a:spcPts val="200"/>
              </a:spcAft>
              <a:buFont typeface="Courier New" panose="02070309020205020404" pitchFamily="49" charset="0"/>
              <a:buChar char="o"/>
            </a:pPr>
            <a:r>
              <a:rPr lang="en-US" sz="1050" b="1" dirty="0"/>
              <a:t>Healthcare and consumer protections: </a:t>
            </a:r>
            <a:r>
              <a:rPr lang="en-US" sz="1050" dirty="0"/>
              <a:t>France’s universal healthcare system emphasizes public health, which influences government attention to food quality, and consumer protection (International Living, 2025). </a:t>
            </a:r>
          </a:p>
          <a:p>
            <a:pPr>
              <a:spcBef>
                <a:spcPts val="200"/>
              </a:spcBef>
              <a:spcAft>
                <a:spcPts val="200"/>
              </a:spcAft>
              <a:buFont typeface="Courier New" panose="02070309020205020404" pitchFamily="49" charset="0"/>
              <a:buChar char="o"/>
            </a:pPr>
            <a:r>
              <a:rPr lang="en-US" sz="1050" b="1" dirty="0"/>
              <a:t>EU membership and food standards: </a:t>
            </a:r>
            <a:r>
              <a:rPr lang="en-US" sz="1050" dirty="0"/>
              <a:t>As a member of the EU, France follows EU-wide regulations that affect agriculture, labeling, and trade. These policies influence what foods can be produced domestically and what foods are available through imports. (European Union, n.d.).</a:t>
            </a:r>
          </a:p>
          <a:p>
            <a:pPr>
              <a:spcBef>
                <a:spcPts val="200"/>
              </a:spcBef>
              <a:spcAft>
                <a:spcPts val="200"/>
              </a:spcAft>
              <a:buFont typeface="Courier New" panose="02070309020205020404" pitchFamily="49" charset="0"/>
              <a:buChar char="o"/>
            </a:pPr>
            <a:r>
              <a:rPr lang="en-US" sz="1050" b="1" dirty="0"/>
              <a:t>Regional policy structure: </a:t>
            </a:r>
            <a:r>
              <a:rPr lang="en-US" sz="1050" dirty="0"/>
              <a:t>France’s 18 administrative regions operate under national and EU guidelines, helping implement agricultural and food-related policies consistently across the country. (European Union, n.d.).</a:t>
            </a:r>
            <a:endParaRPr lang="en-US" sz="1050" b="1" dirty="0"/>
          </a:p>
          <a:p>
            <a:pPr marL="114300" indent="0">
              <a:buNone/>
            </a:pPr>
            <a:endParaRPr lang="en-US" dirty="0"/>
          </a:p>
        </p:txBody>
      </p:sp>
      <p:pic>
        <p:nvPicPr>
          <p:cNvPr id="8194" name="Picture 2" descr="French mainstream political heavyweights pledge to vote for Macron">
            <a:extLst>
              <a:ext uri="{FF2B5EF4-FFF2-40B4-BE49-F238E27FC236}">
                <a16:creationId xmlns:a16="http://schemas.microsoft.com/office/drawing/2014/main" id="{8D66365F-B359-FC62-80A6-439C37294D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37" r="11035"/>
          <a:stretch>
            <a:fillRect/>
          </a:stretch>
        </p:blipFill>
        <p:spPr bwMode="auto">
          <a:xfrm>
            <a:off x="6001061" y="1451113"/>
            <a:ext cx="3284321" cy="22412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3443">
        <p159:morph option="byObject"/>
      </p:transition>
    </mc:Choice>
    <mc:Fallback xmlns="">
      <p:transition spd="slow" advTm="23443">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3">
          <a:extLst>
            <a:ext uri="{FF2B5EF4-FFF2-40B4-BE49-F238E27FC236}">
              <a16:creationId xmlns:a16="http://schemas.microsoft.com/office/drawing/2014/main" id="{DD8BB458-E02E-35BF-A385-BB94D1D8A044}"/>
            </a:ext>
          </a:extLst>
        </p:cNvPr>
        <p:cNvGrpSpPr/>
        <p:nvPr/>
      </p:nvGrpSpPr>
      <p:grpSpPr>
        <a:xfrm>
          <a:off x="0" y="0"/>
          <a:ext cx="0" cy="0"/>
          <a:chOff x="0" y="0"/>
          <a:chExt cx="0" cy="0"/>
        </a:xfrm>
      </p:grpSpPr>
      <p:sp>
        <p:nvSpPr>
          <p:cNvPr id="494" name="Google Shape;494;p61">
            <a:extLst>
              <a:ext uri="{FF2B5EF4-FFF2-40B4-BE49-F238E27FC236}">
                <a16:creationId xmlns:a16="http://schemas.microsoft.com/office/drawing/2014/main" id="{E466698E-A04A-931C-41F7-CAAAC9A49130}"/>
              </a:ext>
            </a:extLst>
          </p:cNvPr>
          <p:cNvSpPr txBox="1">
            <a:spLocks noGrp="1"/>
          </p:cNvSpPr>
          <p:nvPr>
            <p:ph type="title"/>
          </p:nvPr>
        </p:nvSpPr>
        <p:spPr>
          <a:xfrm>
            <a:off x="328246" y="574775"/>
            <a:ext cx="4711500" cy="572700"/>
          </a:xfrm>
        </p:spPr>
        <p:txBody>
          <a:bodyPr spcFirstLastPara="1" wrap="square" lIns="91425" tIns="91425" rIns="91425" bIns="91425" anchor="t" anchorCtr="0">
            <a:normAutofit/>
          </a:bodyPr>
          <a:lstStyle/>
          <a:p>
            <a:pPr marL="0" lvl="0" indent="0" rtl="0">
              <a:lnSpc>
                <a:spcPct val="90000"/>
              </a:lnSpc>
              <a:spcBef>
                <a:spcPts val="0"/>
              </a:spcBef>
              <a:spcAft>
                <a:spcPts val="0"/>
              </a:spcAft>
              <a:buNone/>
            </a:pPr>
            <a:r>
              <a:rPr lang="en-US" sz="2800" dirty="0"/>
              <a:t>Geography</a:t>
            </a:r>
          </a:p>
        </p:txBody>
      </p:sp>
      <p:sp>
        <p:nvSpPr>
          <p:cNvPr id="499" name="Text Placeholder 2">
            <a:extLst>
              <a:ext uri="{FF2B5EF4-FFF2-40B4-BE49-F238E27FC236}">
                <a16:creationId xmlns:a16="http://schemas.microsoft.com/office/drawing/2014/main" id="{209A6941-6443-C319-6F4D-5AE1A94770E2}"/>
              </a:ext>
            </a:extLst>
          </p:cNvPr>
          <p:cNvSpPr>
            <a:spLocks noGrp="1"/>
          </p:cNvSpPr>
          <p:nvPr>
            <p:ph type="body" idx="1"/>
          </p:nvPr>
        </p:nvSpPr>
        <p:spPr>
          <a:xfrm>
            <a:off x="328246" y="1272925"/>
            <a:ext cx="5383441" cy="3295800"/>
          </a:xfrm>
        </p:spPr>
        <p:txBody>
          <a:bodyPr/>
          <a:lstStyle/>
          <a:p>
            <a:pPr>
              <a:spcBef>
                <a:spcPts val="200"/>
              </a:spcBef>
              <a:spcAft>
                <a:spcPts val="200"/>
              </a:spcAft>
              <a:buFont typeface="Courier New" panose="02070309020205020404" pitchFamily="49" charset="0"/>
              <a:buChar char="o"/>
            </a:pPr>
            <a:r>
              <a:rPr lang="en-US" b="1" dirty="0"/>
              <a:t>Regional diversity: </a:t>
            </a:r>
            <a:r>
              <a:rPr lang="en-US" dirty="0"/>
              <a:t>France’s varied landforms create distinct food regions. Coastal areas along the Atlantic and Mediterranean support diets rich in seafood and saltwater fish (Britannica, 2024). </a:t>
            </a:r>
          </a:p>
          <a:p>
            <a:pPr>
              <a:spcBef>
                <a:spcPts val="200"/>
              </a:spcBef>
              <a:spcAft>
                <a:spcPts val="200"/>
              </a:spcAft>
              <a:buFont typeface="Courier New" panose="02070309020205020404" pitchFamily="49" charset="0"/>
              <a:buChar char="o"/>
            </a:pPr>
            <a:r>
              <a:rPr lang="en-US" b="1" dirty="0"/>
              <a:t>Northern &amp; Western farmlands: </a:t>
            </a:r>
            <a:r>
              <a:rPr lang="en-US" dirty="0"/>
              <a:t>Poitou and Charente have fertile pastures that support dairy production (like butter, cream, cheese) and Normandy is known for the apple orchards which are responsible for many apple-based dishes (New World Encyclopedia, n.d.).</a:t>
            </a:r>
          </a:p>
          <a:p>
            <a:pPr>
              <a:spcBef>
                <a:spcPts val="200"/>
              </a:spcBef>
              <a:spcAft>
                <a:spcPts val="200"/>
              </a:spcAft>
              <a:buFont typeface="Courier New" panose="02070309020205020404" pitchFamily="49" charset="0"/>
              <a:buChar char="o"/>
            </a:pPr>
            <a:r>
              <a:rPr lang="en-US" b="1" dirty="0"/>
              <a:t>Central regions: </a:t>
            </a:r>
            <a:r>
              <a:rPr lang="en-US" dirty="0"/>
              <a:t>Burgundy’s plains and river valleys are ideal for cattle raising and wine production, shaping dishes like Boeuf Bourguignon (New World Encyclopedia, n.d.)</a:t>
            </a:r>
          </a:p>
          <a:p>
            <a:pPr>
              <a:spcBef>
                <a:spcPts val="200"/>
              </a:spcBef>
              <a:spcAft>
                <a:spcPts val="200"/>
              </a:spcAft>
              <a:buFont typeface="Courier New" panose="02070309020205020404" pitchFamily="49" charset="0"/>
              <a:buChar char="o"/>
            </a:pPr>
            <a:r>
              <a:rPr lang="en-US" b="1" dirty="0"/>
              <a:t>Southern France: </a:t>
            </a:r>
            <a:r>
              <a:rPr lang="en-US" dirty="0"/>
              <a:t>Provence’s Mediterranean landscape supports olives, tomatoes, garlic, and herbs – which define regional cuisine (Payne, 2024).</a:t>
            </a:r>
          </a:p>
          <a:p>
            <a:pPr>
              <a:spcBef>
                <a:spcPts val="200"/>
              </a:spcBef>
              <a:spcAft>
                <a:spcPts val="200"/>
              </a:spcAft>
              <a:buFont typeface="Courier New" panose="02070309020205020404" pitchFamily="49" charset="0"/>
              <a:buChar char="o"/>
            </a:pPr>
            <a:r>
              <a:rPr lang="en-US" b="1" dirty="0"/>
              <a:t>Eastern border regions: </a:t>
            </a:r>
            <a:r>
              <a:rPr lang="en-US" dirty="0"/>
              <a:t>Alsace’s location near Germany contributes to hearty foods like sauerkraut and sausages (New World Encyclopedia, n.d.)</a:t>
            </a:r>
          </a:p>
        </p:txBody>
      </p:sp>
      <p:pic>
        <p:nvPicPr>
          <p:cNvPr id="10248" name="Picture 8" descr="4,300+ Paris Wine Stock Photos, Pictures &amp; Royalty-Free Images - iStock">
            <a:extLst>
              <a:ext uri="{FF2B5EF4-FFF2-40B4-BE49-F238E27FC236}">
                <a16:creationId xmlns:a16="http://schemas.microsoft.com/office/drawing/2014/main" id="{B10C1BBE-622D-3E9C-AECC-465EAD592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375" y="1616765"/>
            <a:ext cx="3341865" cy="22279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692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3861">
        <p159:morph option="byObject"/>
      </p:transition>
    </mc:Choice>
    <mc:Fallback xmlns="">
      <p:transition spd="slow" advTm="43861">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3">
          <a:extLst>
            <a:ext uri="{FF2B5EF4-FFF2-40B4-BE49-F238E27FC236}">
              <a16:creationId xmlns:a16="http://schemas.microsoft.com/office/drawing/2014/main" id="{664CE6CD-7B71-E1B3-BEAD-95CA38424D57}"/>
            </a:ext>
          </a:extLst>
        </p:cNvPr>
        <p:cNvGrpSpPr/>
        <p:nvPr/>
      </p:nvGrpSpPr>
      <p:grpSpPr>
        <a:xfrm>
          <a:off x="0" y="0"/>
          <a:ext cx="0" cy="0"/>
          <a:chOff x="0" y="0"/>
          <a:chExt cx="0" cy="0"/>
        </a:xfrm>
      </p:grpSpPr>
      <p:sp>
        <p:nvSpPr>
          <p:cNvPr id="494" name="Google Shape;494;p61">
            <a:extLst>
              <a:ext uri="{FF2B5EF4-FFF2-40B4-BE49-F238E27FC236}">
                <a16:creationId xmlns:a16="http://schemas.microsoft.com/office/drawing/2014/main" id="{CC461D99-C831-49EE-1AC6-88F8D677A291}"/>
              </a:ext>
            </a:extLst>
          </p:cNvPr>
          <p:cNvSpPr txBox="1">
            <a:spLocks noGrp="1"/>
          </p:cNvSpPr>
          <p:nvPr>
            <p:ph type="title"/>
          </p:nvPr>
        </p:nvSpPr>
        <p:spPr>
          <a:xfrm>
            <a:off x="337141" y="731375"/>
            <a:ext cx="4711500" cy="572700"/>
          </a:xfrm>
        </p:spPr>
        <p:txBody>
          <a:bodyPr spcFirstLastPara="1" wrap="square" lIns="91425" tIns="91425" rIns="91425" bIns="91425" anchor="t" anchorCtr="0">
            <a:normAutofit/>
          </a:bodyPr>
          <a:lstStyle/>
          <a:p>
            <a:pPr marL="0" lvl="0" indent="0" rtl="0">
              <a:lnSpc>
                <a:spcPct val="90000"/>
              </a:lnSpc>
              <a:spcBef>
                <a:spcPts val="0"/>
              </a:spcBef>
              <a:spcAft>
                <a:spcPts val="0"/>
              </a:spcAft>
              <a:buNone/>
            </a:pPr>
            <a:r>
              <a:rPr lang="en-US" sz="2800" dirty="0"/>
              <a:t>Climate</a:t>
            </a:r>
          </a:p>
        </p:txBody>
      </p:sp>
      <p:sp>
        <p:nvSpPr>
          <p:cNvPr id="499" name="Text Placeholder 2">
            <a:extLst>
              <a:ext uri="{FF2B5EF4-FFF2-40B4-BE49-F238E27FC236}">
                <a16:creationId xmlns:a16="http://schemas.microsoft.com/office/drawing/2014/main" id="{A8D4ABAF-4665-8F9D-A2A8-CF06F7FFEA94}"/>
              </a:ext>
            </a:extLst>
          </p:cNvPr>
          <p:cNvSpPr>
            <a:spLocks noGrp="1"/>
          </p:cNvSpPr>
          <p:nvPr>
            <p:ph type="body" idx="1"/>
          </p:nvPr>
        </p:nvSpPr>
        <p:spPr>
          <a:xfrm>
            <a:off x="248332" y="1412124"/>
            <a:ext cx="8647335" cy="3295800"/>
          </a:xfrm>
        </p:spPr>
        <p:txBody>
          <a:bodyPr/>
          <a:lstStyle/>
          <a:p>
            <a:pPr>
              <a:spcBef>
                <a:spcPts val="200"/>
              </a:spcBef>
              <a:spcAft>
                <a:spcPts val="200"/>
              </a:spcAft>
              <a:buFont typeface="Courier New" panose="02070309020205020404" pitchFamily="49" charset="0"/>
              <a:buChar char="o"/>
            </a:pPr>
            <a:r>
              <a:rPr lang="en-US" sz="1200" b="1" dirty="0"/>
              <a:t>Temperate climate: </a:t>
            </a:r>
            <a:r>
              <a:rPr lang="en-US" sz="1200" dirty="0"/>
              <a:t>Most of France experiences mild temperatures and regular rainfall, which supports staple agriculture products like wheat, apples, dairy, and wine grapes (Central Intelligence Agency, 2023). These climate conditions contribute to classic French products like bread, cheeses, and regional wines.</a:t>
            </a:r>
          </a:p>
          <a:p>
            <a:pPr>
              <a:spcBef>
                <a:spcPts val="200"/>
              </a:spcBef>
              <a:spcAft>
                <a:spcPts val="200"/>
              </a:spcAft>
              <a:buFont typeface="Courier New" panose="02070309020205020404" pitchFamily="49" charset="0"/>
              <a:buChar char="o"/>
            </a:pPr>
            <a:r>
              <a:rPr lang="en-US" sz="1200" b="1" dirty="0"/>
              <a:t>Mediterranean climate (Provence &amp; Southern Coast): </a:t>
            </a:r>
            <a:r>
              <a:rPr lang="en-US" sz="1200" dirty="0"/>
              <a:t>hot, dry summers and mild winters in southern France support olives, citrus fruits, herbs, tomatoes, and garlic which play a major role in the lighter herb-heavy cuisines of Provence (New World Encyclopedia, n.d.; Central Intelligence Agency, 2023).</a:t>
            </a:r>
          </a:p>
          <a:p>
            <a:pPr>
              <a:spcBef>
                <a:spcPts val="200"/>
              </a:spcBef>
              <a:spcAft>
                <a:spcPts val="200"/>
              </a:spcAft>
              <a:buFont typeface="Courier New" panose="02070309020205020404" pitchFamily="49" charset="0"/>
              <a:buChar char="o"/>
            </a:pPr>
            <a:r>
              <a:rPr lang="en-US" sz="1200" b="1" dirty="0"/>
              <a:t>Mountain climates (Alps &amp; Pyrenees): </a:t>
            </a:r>
            <a:r>
              <a:rPr lang="en-US" sz="1200" dirty="0"/>
              <a:t>Cooler alpine climates support grazing livestock, leading to regional specialties like cured meats and mountain cheeses (New World Encyclopedia, n.d.; Central Intelligence Agency, 2023).</a:t>
            </a:r>
          </a:p>
          <a:p>
            <a:pPr>
              <a:spcBef>
                <a:spcPts val="200"/>
              </a:spcBef>
              <a:spcAft>
                <a:spcPts val="200"/>
              </a:spcAft>
              <a:buFont typeface="Courier New" panose="02070309020205020404" pitchFamily="49" charset="0"/>
              <a:buChar char="o"/>
            </a:pPr>
            <a:r>
              <a:rPr lang="en-US" sz="1200" b="1" dirty="0"/>
              <a:t>Climate variability and impacts: </a:t>
            </a:r>
            <a:r>
              <a:rPr lang="en-US" sz="1200" dirty="0"/>
              <a:t>Seasonal weather changes, including rising temperatures and periods of drought, can affect the quality and timing of grape harvests, wheat production, fruit crops, etc. This can affect food availability and regional consumption patterns over time. (New World Encyclopedia</a:t>
            </a:r>
            <a:r>
              <a:rPr lang="en-US" dirty="0"/>
              <a:t>, n.d.; Central Intelligence Agency, 2023).</a:t>
            </a:r>
          </a:p>
        </p:txBody>
      </p:sp>
    </p:spTree>
    <p:extLst>
      <p:ext uri="{BB962C8B-B14F-4D97-AF65-F5344CB8AC3E}">
        <p14:creationId xmlns:p14="http://schemas.microsoft.com/office/powerpoint/2010/main" val="3522566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8428">
        <p159:morph option="byObject"/>
      </p:transition>
    </mc:Choice>
    <mc:Fallback xmlns="">
      <p:transition spd="slow" advTm="48428">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3">
          <a:extLst>
            <a:ext uri="{FF2B5EF4-FFF2-40B4-BE49-F238E27FC236}">
              <a16:creationId xmlns:a16="http://schemas.microsoft.com/office/drawing/2014/main" id="{A78CA0EC-CEF8-72CF-F186-B07BE851165F}"/>
            </a:ext>
          </a:extLst>
        </p:cNvPr>
        <p:cNvGrpSpPr/>
        <p:nvPr/>
      </p:nvGrpSpPr>
      <p:grpSpPr>
        <a:xfrm>
          <a:off x="0" y="0"/>
          <a:ext cx="0" cy="0"/>
          <a:chOff x="0" y="0"/>
          <a:chExt cx="0" cy="0"/>
        </a:xfrm>
      </p:grpSpPr>
      <p:sp>
        <p:nvSpPr>
          <p:cNvPr id="494" name="Google Shape;494;p61">
            <a:extLst>
              <a:ext uri="{FF2B5EF4-FFF2-40B4-BE49-F238E27FC236}">
                <a16:creationId xmlns:a16="http://schemas.microsoft.com/office/drawing/2014/main" id="{F8FE63FD-8788-35F5-B01F-391DED796BEF}"/>
              </a:ext>
            </a:extLst>
          </p:cNvPr>
          <p:cNvSpPr txBox="1">
            <a:spLocks noGrp="1"/>
          </p:cNvSpPr>
          <p:nvPr>
            <p:ph type="title"/>
          </p:nvPr>
        </p:nvSpPr>
        <p:spPr>
          <a:xfrm>
            <a:off x="474711" y="445025"/>
            <a:ext cx="4950014" cy="572700"/>
          </a:xfrm>
        </p:spPr>
        <p:txBody>
          <a:bodyPr spcFirstLastPara="1" wrap="square" lIns="91425" tIns="91425" rIns="91425" bIns="91425" anchor="t" anchorCtr="0">
            <a:normAutofit/>
          </a:bodyPr>
          <a:lstStyle/>
          <a:p>
            <a:pPr marL="0" lvl="0" indent="0" rtl="0">
              <a:lnSpc>
                <a:spcPct val="90000"/>
              </a:lnSpc>
              <a:spcBef>
                <a:spcPts val="0"/>
              </a:spcBef>
              <a:spcAft>
                <a:spcPts val="0"/>
              </a:spcAft>
              <a:buNone/>
            </a:pPr>
            <a:r>
              <a:rPr lang="en-US" sz="2800" dirty="0"/>
              <a:t>Acculturation</a:t>
            </a:r>
          </a:p>
        </p:txBody>
      </p:sp>
      <p:sp>
        <p:nvSpPr>
          <p:cNvPr id="499" name="Text Placeholder 2">
            <a:extLst>
              <a:ext uri="{FF2B5EF4-FFF2-40B4-BE49-F238E27FC236}">
                <a16:creationId xmlns:a16="http://schemas.microsoft.com/office/drawing/2014/main" id="{9948790F-02AD-6400-1714-85589733FFAC}"/>
              </a:ext>
            </a:extLst>
          </p:cNvPr>
          <p:cNvSpPr>
            <a:spLocks noGrp="1"/>
          </p:cNvSpPr>
          <p:nvPr>
            <p:ph type="body" idx="1"/>
          </p:nvPr>
        </p:nvSpPr>
        <p:spPr>
          <a:xfrm>
            <a:off x="474711" y="1272925"/>
            <a:ext cx="4950013" cy="3295800"/>
          </a:xfrm>
        </p:spPr>
        <p:txBody>
          <a:bodyPr/>
          <a:lstStyle/>
          <a:p>
            <a:pPr>
              <a:buFont typeface="Courier New" panose="02070309020205020404" pitchFamily="49" charset="0"/>
              <a:buChar char="o"/>
            </a:pPr>
            <a:r>
              <a:rPr lang="en-US" sz="1200" b="1" dirty="0"/>
              <a:t>North African immigration introduced new foods: </a:t>
            </a:r>
            <a:r>
              <a:rPr lang="en-US" sz="1200" dirty="0"/>
              <a:t>Algerian immigrants brought couscous to France during World War I, and it later became one of the most popular dishes nationwide (Grigorova &amp; Dimitrova, n.d.).</a:t>
            </a:r>
          </a:p>
          <a:p>
            <a:pPr>
              <a:buFont typeface="Courier New" panose="02070309020205020404" pitchFamily="49" charset="0"/>
              <a:buChar char="o"/>
            </a:pPr>
            <a:endParaRPr lang="en-US" sz="1200" dirty="0"/>
          </a:p>
          <a:p>
            <a:pPr>
              <a:buFont typeface="Courier New" panose="02070309020205020404" pitchFamily="49" charset="0"/>
              <a:buChar char="o"/>
            </a:pPr>
            <a:r>
              <a:rPr lang="en-US" sz="1200" b="1" dirty="0"/>
              <a:t>Integration into everyday eating: </a:t>
            </a:r>
            <a:r>
              <a:rPr lang="en-US" sz="1200" dirty="0"/>
              <a:t>Pari’s first takeout restaurant served couscous, reflecting how immigrant cuisines were integrated into French food culture (Grigorova &amp; Dimitrova, n.d.).</a:t>
            </a:r>
          </a:p>
          <a:p>
            <a:pPr>
              <a:buFont typeface="Courier New" panose="02070309020205020404" pitchFamily="49" charset="0"/>
              <a:buChar char="o"/>
            </a:pPr>
            <a:endParaRPr lang="en-US" sz="1200" dirty="0"/>
          </a:p>
          <a:p>
            <a:pPr>
              <a:buFont typeface="Courier New" panose="02070309020205020404" pitchFamily="49" charset="0"/>
              <a:buChar char="o"/>
            </a:pPr>
            <a:r>
              <a:rPr lang="en-US" sz="1200" b="1" dirty="0"/>
              <a:t>Maghreb pastries in French bakeries:  </a:t>
            </a:r>
            <a:r>
              <a:rPr lang="en-US" sz="1200" dirty="0"/>
              <a:t>French bakeries increasingly sell North African pastries alongside traditional items, as immigrant food traditions meet growing consumer demand (Grigorova &amp; Dimitrova, n.d.).</a:t>
            </a:r>
          </a:p>
        </p:txBody>
      </p:sp>
      <p:pic>
        <p:nvPicPr>
          <p:cNvPr id="11266" name="Picture 2" descr="Maghreb pastry, regional sweetness | Villanovo">
            <a:extLst>
              <a:ext uri="{FF2B5EF4-FFF2-40B4-BE49-F238E27FC236}">
                <a16:creationId xmlns:a16="http://schemas.microsoft.com/office/drawing/2014/main" id="{D702B89F-8771-82F2-4A5D-A9C9613ACD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660"/>
          <a:stretch>
            <a:fillRect/>
          </a:stretch>
        </p:blipFill>
        <p:spPr bwMode="auto">
          <a:xfrm>
            <a:off x="6197120" y="1085839"/>
            <a:ext cx="2472169" cy="29718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217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6883">
        <p159:morph option="byObject"/>
      </p:transition>
    </mc:Choice>
    <mc:Fallback xmlns="">
      <p:transition spd="slow" advTm="36883">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3">
          <a:extLst>
            <a:ext uri="{FF2B5EF4-FFF2-40B4-BE49-F238E27FC236}">
              <a16:creationId xmlns:a16="http://schemas.microsoft.com/office/drawing/2014/main" id="{BDE5A949-6C16-1302-8715-38688D04FE02}"/>
            </a:ext>
          </a:extLst>
        </p:cNvPr>
        <p:cNvGrpSpPr/>
        <p:nvPr/>
      </p:nvGrpSpPr>
      <p:grpSpPr>
        <a:xfrm>
          <a:off x="0" y="0"/>
          <a:ext cx="0" cy="0"/>
          <a:chOff x="0" y="0"/>
          <a:chExt cx="0" cy="0"/>
        </a:xfrm>
      </p:grpSpPr>
      <p:sp>
        <p:nvSpPr>
          <p:cNvPr id="494" name="Google Shape;494;p61">
            <a:extLst>
              <a:ext uri="{FF2B5EF4-FFF2-40B4-BE49-F238E27FC236}">
                <a16:creationId xmlns:a16="http://schemas.microsoft.com/office/drawing/2014/main" id="{0FEA1EC2-0688-E1A0-1DDD-A81899265104}"/>
              </a:ext>
            </a:extLst>
          </p:cNvPr>
          <p:cNvSpPr txBox="1">
            <a:spLocks noGrp="1"/>
          </p:cNvSpPr>
          <p:nvPr>
            <p:ph type="title"/>
          </p:nvPr>
        </p:nvSpPr>
        <p:spPr>
          <a:xfrm>
            <a:off x="357810" y="445025"/>
            <a:ext cx="5066915" cy="572700"/>
          </a:xfrm>
        </p:spPr>
        <p:txBody>
          <a:bodyPr spcFirstLastPara="1" wrap="square" lIns="91425" tIns="91425" rIns="91425" bIns="91425" anchor="t" anchorCtr="0">
            <a:normAutofit/>
          </a:bodyPr>
          <a:lstStyle/>
          <a:p>
            <a:pPr marL="0" lvl="0" indent="0" rtl="0">
              <a:lnSpc>
                <a:spcPct val="90000"/>
              </a:lnSpc>
              <a:spcBef>
                <a:spcPts val="0"/>
              </a:spcBef>
              <a:spcAft>
                <a:spcPts val="0"/>
              </a:spcAft>
              <a:buNone/>
            </a:pPr>
            <a:r>
              <a:rPr lang="en-US" sz="2800" dirty="0"/>
              <a:t>Globalization</a:t>
            </a:r>
          </a:p>
        </p:txBody>
      </p:sp>
      <p:sp>
        <p:nvSpPr>
          <p:cNvPr id="499" name="Text Placeholder 2">
            <a:extLst>
              <a:ext uri="{FF2B5EF4-FFF2-40B4-BE49-F238E27FC236}">
                <a16:creationId xmlns:a16="http://schemas.microsoft.com/office/drawing/2014/main" id="{764C32AD-56C3-818C-40A2-68CB0139B262}"/>
              </a:ext>
            </a:extLst>
          </p:cNvPr>
          <p:cNvSpPr>
            <a:spLocks noGrp="1"/>
          </p:cNvSpPr>
          <p:nvPr>
            <p:ph type="body" idx="1"/>
          </p:nvPr>
        </p:nvSpPr>
        <p:spPr>
          <a:xfrm>
            <a:off x="357810" y="1017725"/>
            <a:ext cx="6387548" cy="3568706"/>
          </a:xfrm>
        </p:spPr>
        <p:txBody>
          <a:bodyPr/>
          <a:lstStyle/>
          <a:p>
            <a:pPr>
              <a:buFont typeface="Courier New" panose="02070309020205020404" pitchFamily="49" charset="0"/>
              <a:buChar char="o"/>
            </a:pPr>
            <a:r>
              <a:rPr lang="en-US" sz="1200" b="1" dirty="0"/>
              <a:t>Exports: </a:t>
            </a:r>
            <a:r>
              <a:rPr lang="en-US" sz="1200" dirty="0"/>
              <a:t>$1.071 trillion (Central Intelligence Agency, 2023).</a:t>
            </a:r>
          </a:p>
          <a:p>
            <a:pPr>
              <a:buFont typeface="Courier New" panose="02070309020205020404" pitchFamily="49" charset="0"/>
              <a:buChar char="o"/>
            </a:pPr>
            <a:r>
              <a:rPr lang="en-US" sz="1200" b="1" dirty="0"/>
              <a:t>Export partners:  </a:t>
            </a:r>
          </a:p>
          <a:p>
            <a:pPr lvl="1">
              <a:buFont typeface="Arial" panose="020B0604020202020204" pitchFamily="34" charset="0"/>
              <a:buChar char="•"/>
            </a:pPr>
            <a:r>
              <a:rPr lang="en-US" sz="1200" dirty="0"/>
              <a:t>Germany 11%, Italy 9%, USA 8%, Belgium 8%, Spain 7% (Central Intelligence Agency, 2023).</a:t>
            </a:r>
          </a:p>
          <a:p>
            <a:pPr>
              <a:buFont typeface="Courier New" panose="02070309020205020404" pitchFamily="49" charset="0"/>
              <a:buChar char="o"/>
            </a:pPr>
            <a:endParaRPr lang="en-US" sz="1200" dirty="0"/>
          </a:p>
          <a:p>
            <a:pPr>
              <a:buFont typeface="Courier New" panose="02070309020205020404" pitchFamily="49" charset="0"/>
              <a:buChar char="o"/>
            </a:pPr>
            <a:r>
              <a:rPr lang="en-US" sz="1200" b="1" dirty="0"/>
              <a:t>Imports: </a:t>
            </a:r>
            <a:r>
              <a:rPr lang="en-US" sz="1200" dirty="0"/>
              <a:t>$1.074 trillion (Central Intelligence Agency, 2023).</a:t>
            </a:r>
          </a:p>
          <a:p>
            <a:pPr>
              <a:buFont typeface="Courier New" panose="02070309020205020404" pitchFamily="49" charset="0"/>
              <a:buChar char="o"/>
            </a:pPr>
            <a:r>
              <a:rPr lang="en-US" sz="1200" b="1" dirty="0"/>
              <a:t>Import partners: </a:t>
            </a:r>
          </a:p>
          <a:p>
            <a:pPr lvl="1">
              <a:buFont typeface="Arial" panose="020B0604020202020204" pitchFamily="34" charset="0"/>
              <a:buChar char="•"/>
            </a:pPr>
            <a:r>
              <a:rPr lang="en-US" sz="1200" dirty="0"/>
              <a:t>Germany 15%, Belgium 11%, Netherlands 9%, Spain 8%, Italy 8% (Central Intelligence Agency, 2023).</a:t>
            </a:r>
          </a:p>
          <a:p>
            <a:pPr>
              <a:buFont typeface="Arial" panose="020B0604020202020204" pitchFamily="34" charset="0"/>
              <a:buChar char="•"/>
            </a:pPr>
            <a:endParaRPr lang="en-US" sz="1200" dirty="0"/>
          </a:p>
          <a:p>
            <a:pPr>
              <a:buFont typeface="Courier New" panose="02070309020205020404" pitchFamily="49" charset="0"/>
              <a:buChar char="o"/>
            </a:pPr>
            <a:r>
              <a:rPr lang="en-US" sz="1200" b="1" dirty="0"/>
              <a:t>Global trade expands food access and food variety</a:t>
            </a:r>
          </a:p>
          <a:p>
            <a:pPr>
              <a:buFont typeface="Courier New" panose="02070309020205020404" pitchFamily="49" charset="0"/>
              <a:buChar char="o"/>
            </a:pPr>
            <a:endParaRPr lang="en-US" sz="1200" b="1" dirty="0"/>
          </a:p>
          <a:p>
            <a:pPr>
              <a:buFont typeface="Courier New" panose="02070309020205020404" pitchFamily="49" charset="0"/>
              <a:buChar char="o"/>
            </a:pPr>
            <a:r>
              <a:rPr lang="en-US" sz="1200" b="1" dirty="0"/>
              <a:t>Consumer trends shape global markets: </a:t>
            </a:r>
          </a:p>
          <a:p>
            <a:pPr lvl="1">
              <a:buFont typeface="Arial" panose="020B0604020202020204" pitchFamily="34" charset="0"/>
              <a:buChar char="•"/>
            </a:pPr>
            <a:r>
              <a:rPr lang="en-US" sz="1200" dirty="0"/>
              <a:t>French consumers show rising interest in international flavors, plant-based items, and ready-to-eat  products. This </a:t>
            </a:r>
            <a:r>
              <a:rPr lang="en-US" sz="1200" dirty="0">
                <a:sym typeface="Wingdings" pitchFamily="2" charset="2"/>
              </a:rPr>
              <a:t>reflects growing food trend. (Innova Market Insights, 2024).</a:t>
            </a:r>
          </a:p>
          <a:p>
            <a:pPr>
              <a:buFont typeface="Courier New" panose="02070309020205020404" pitchFamily="49" charset="0"/>
              <a:buChar char="o"/>
            </a:pPr>
            <a:endParaRPr lang="en-US" sz="1200" dirty="0">
              <a:sym typeface="Wingdings" pitchFamily="2" charset="2"/>
            </a:endParaRPr>
          </a:p>
          <a:p>
            <a:pPr>
              <a:buFont typeface="Courier New" panose="02070309020205020404" pitchFamily="49" charset="0"/>
              <a:buChar char="o"/>
            </a:pPr>
            <a:r>
              <a:rPr lang="en-US" sz="1200" b="1" dirty="0">
                <a:sym typeface="Wingdings" pitchFamily="2" charset="2"/>
              </a:rPr>
              <a:t>Supermarkets reflect globalization</a:t>
            </a:r>
            <a:endParaRPr lang="en-US" sz="1200" b="1" dirty="0"/>
          </a:p>
        </p:txBody>
      </p:sp>
      <p:pic>
        <p:nvPicPr>
          <p:cNvPr id="12290" name="Picture 2" descr="Hand drawn import and export infographic | Free Vector">
            <a:extLst>
              <a:ext uri="{FF2B5EF4-FFF2-40B4-BE49-F238E27FC236}">
                <a16:creationId xmlns:a16="http://schemas.microsoft.com/office/drawing/2014/main" id="{A3544269-DF80-5B5C-EE8B-965FC901B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358" y="1309895"/>
            <a:ext cx="2523710" cy="25237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317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4000">
        <p159:morph option="byObject"/>
      </p:transition>
    </mc:Choice>
    <mc:Fallback xmlns="">
      <p:transition spd="slow" advTm="34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3">
          <a:extLst>
            <a:ext uri="{FF2B5EF4-FFF2-40B4-BE49-F238E27FC236}">
              <a16:creationId xmlns:a16="http://schemas.microsoft.com/office/drawing/2014/main" id="{834FBE94-CFEF-519E-47B3-80AAD409D6B2}"/>
            </a:ext>
          </a:extLst>
        </p:cNvPr>
        <p:cNvGrpSpPr/>
        <p:nvPr/>
      </p:nvGrpSpPr>
      <p:grpSpPr>
        <a:xfrm>
          <a:off x="0" y="0"/>
          <a:ext cx="0" cy="0"/>
          <a:chOff x="0" y="0"/>
          <a:chExt cx="0" cy="0"/>
        </a:xfrm>
      </p:grpSpPr>
      <p:sp>
        <p:nvSpPr>
          <p:cNvPr id="494" name="Google Shape;494;p61">
            <a:extLst>
              <a:ext uri="{FF2B5EF4-FFF2-40B4-BE49-F238E27FC236}">
                <a16:creationId xmlns:a16="http://schemas.microsoft.com/office/drawing/2014/main" id="{987768F3-4B5A-0D4B-BA85-EE719624CBA9}"/>
              </a:ext>
            </a:extLst>
          </p:cNvPr>
          <p:cNvSpPr txBox="1">
            <a:spLocks noGrp="1"/>
          </p:cNvSpPr>
          <p:nvPr>
            <p:ph type="title"/>
          </p:nvPr>
        </p:nvSpPr>
        <p:spPr>
          <a:xfrm>
            <a:off x="230144" y="462275"/>
            <a:ext cx="6601975" cy="572700"/>
          </a:xfrm>
        </p:spPr>
        <p:txBody>
          <a:bodyPr spcFirstLastPara="1" wrap="square" lIns="91425" tIns="91425" rIns="91425" bIns="91425" anchor="t" anchorCtr="0">
            <a:normAutofit/>
          </a:bodyPr>
          <a:lstStyle/>
          <a:p>
            <a:pPr marL="0" lvl="0" indent="0" rtl="0">
              <a:lnSpc>
                <a:spcPct val="90000"/>
              </a:lnSpc>
              <a:spcBef>
                <a:spcPts val="0"/>
              </a:spcBef>
              <a:spcAft>
                <a:spcPts val="0"/>
              </a:spcAft>
              <a:buNone/>
            </a:pPr>
            <a:r>
              <a:rPr lang="en-US" sz="2800" dirty="0"/>
              <a:t>Food Security Programs</a:t>
            </a:r>
          </a:p>
        </p:txBody>
      </p:sp>
      <p:sp>
        <p:nvSpPr>
          <p:cNvPr id="499" name="Text Placeholder 2">
            <a:extLst>
              <a:ext uri="{FF2B5EF4-FFF2-40B4-BE49-F238E27FC236}">
                <a16:creationId xmlns:a16="http://schemas.microsoft.com/office/drawing/2014/main" id="{BB49B95D-45D2-66DA-E37F-AFFCDA6F32DD}"/>
              </a:ext>
            </a:extLst>
          </p:cNvPr>
          <p:cNvSpPr>
            <a:spLocks noGrp="1"/>
          </p:cNvSpPr>
          <p:nvPr>
            <p:ph type="body" idx="1"/>
          </p:nvPr>
        </p:nvSpPr>
        <p:spPr>
          <a:xfrm>
            <a:off x="4447015" y="1457985"/>
            <a:ext cx="4581613" cy="3416071"/>
          </a:xfrm>
        </p:spPr>
        <p:txBody>
          <a:bodyPr/>
          <a:lstStyle/>
          <a:p>
            <a:pPr>
              <a:spcBef>
                <a:spcPts val="200"/>
              </a:spcBef>
              <a:spcAft>
                <a:spcPts val="200"/>
              </a:spcAft>
              <a:buFont typeface="Courier New" panose="02070309020205020404" pitchFamily="49" charset="0"/>
              <a:buChar char="o"/>
            </a:pPr>
            <a:r>
              <a:rPr lang="en-US" b="1" dirty="0"/>
              <a:t>Strong national food security performance: </a:t>
            </a:r>
            <a:r>
              <a:rPr lang="en-US" dirty="0"/>
              <a:t>France ranks among the highest globally for food affordability, availability, and safety due to government regulation and social support systems (Economist Impact, 2022).</a:t>
            </a:r>
          </a:p>
          <a:p>
            <a:pPr>
              <a:spcBef>
                <a:spcPts val="200"/>
              </a:spcBef>
              <a:spcAft>
                <a:spcPts val="200"/>
              </a:spcAft>
              <a:buFont typeface="Courier New" panose="02070309020205020404" pitchFamily="49" charset="0"/>
              <a:buChar char="o"/>
            </a:pPr>
            <a:r>
              <a:rPr lang="en-US" b="1" dirty="0"/>
              <a:t>Programs supporting vulnerable populations: </a:t>
            </a:r>
            <a:r>
              <a:rPr lang="en-US" dirty="0"/>
              <a:t>France maintains food-assistance programs like subsidized school meals, emergency food aid, and partnerships with major food-bank networks (OECD, 2022).</a:t>
            </a:r>
          </a:p>
          <a:p>
            <a:pPr>
              <a:spcBef>
                <a:spcPts val="200"/>
              </a:spcBef>
              <a:spcAft>
                <a:spcPts val="200"/>
              </a:spcAft>
              <a:buFont typeface="Courier New" panose="02070309020205020404" pitchFamily="49" charset="0"/>
              <a:buChar char="o"/>
            </a:pPr>
            <a:r>
              <a:rPr lang="en-US" b="1" dirty="0"/>
              <a:t>Focus on nutrition equity:</a:t>
            </a:r>
            <a:r>
              <a:rPr lang="en-US" dirty="0"/>
              <a:t> Policies emphasize improving access to nutritious, safe foods and reducing disparities across socioeconomic groups (Economist Impact, 2022).</a:t>
            </a:r>
          </a:p>
          <a:p>
            <a:pPr>
              <a:spcBef>
                <a:spcPts val="200"/>
              </a:spcBef>
              <a:spcAft>
                <a:spcPts val="200"/>
              </a:spcAft>
              <a:buFont typeface="Courier New" panose="02070309020205020404" pitchFamily="49" charset="0"/>
              <a:buChar char="o"/>
            </a:pPr>
            <a:r>
              <a:rPr lang="en-US" b="1" dirty="0"/>
              <a:t>Resilience to shocks: </a:t>
            </a:r>
            <a:r>
              <a:rPr lang="en-US" dirty="0"/>
              <a:t>France’s food system benefits from stable infrastructure, diversified supply chains, and national preparedness plans that protect food access during economic or climate-related disruptions (OECD, 2022).</a:t>
            </a:r>
          </a:p>
        </p:txBody>
      </p:sp>
      <p:sp>
        <p:nvSpPr>
          <p:cNvPr id="5" name="Rectangle 19">
            <a:extLst>
              <a:ext uri="{FF2B5EF4-FFF2-40B4-BE49-F238E27FC236}">
                <a16:creationId xmlns:a16="http://schemas.microsoft.com/office/drawing/2014/main" id="{2D5C4D7F-D1CB-C7AA-00BE-BF2044BD9966}"/>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 Placeholder 2">
            <a:extLst>
              <a:ext uri="{FF2B5EF4-FFF2-40B4-BE49-F238E27FC236}">
                <a16:creationId xmlns:a16="http://schemas.microsoft.com/office/drawing/2014/main" id="{26E7DEFF-B722-AAD9-957E-2A0AC1BE2B09}"/>
              </a:ext>
            </a:extLst>
          </p:cNvPr>
          <p:cNvSpPr txBox="1">
            <a:spLocks/>
          </p:cNvSpPr>
          <p:nvPr/>
        </p:nvSpPr>
        <p:spPr>
          <a:xfrm>
            <a:off x="115372" y="1319817"/>
            <a:ext cx="4367761" cy="19860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100" b="0" i="0" u="none" strike="noStrike" cap="none">
                <a:solidFill>
                  <a:schemeClr val="dk2"/>
                </a:solidFill>
                <a:latin typeface="Montserrat"/>
                <a:ea typeface="Montserrat"/>
                <a:cs typeface="Montserrat"/>
                <a:sym typeface="Montserrat"/>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2"/>
                </a:solidFill>
                <a:latin typeface="Montserrat"/>
                <a:ea typeface="Montserrat"/>
                <a:cs typeface="Montserrat"/>
                <a:sym typeface="Montserrat"/>
              </a:defRPr>
            </a:lvl9pPr>
          </a:lstStyle>
          <a:p>
            <a:pPr marL="114300" indent="0" algn="ctr">
              <a:buFont typeface="Lato"/>
              <a:buNone/>
            </a:pPr>
            <a:r>
              <a:rPr lang="en-US" sz="1200" dirty="0"/>
              <a:t>The 4 Pillars of France’s definition of </a:t>
            </a:r>
          </a:p>
          <a:p>
            <a:pPr marL="114300" indent="0" algn="ctr">
              <a:buFont typeface="Lato"/>
              <a:buNone/>
            </a:pPr>
            <a:r>
              <a:rPr lang="en-US" sz="1200" dirty="0"/>
              <a:t>Food &amp; Nutrition Security:</a:t>
            </a:r>
          </a:p>
          <a:p>
            <a:pPr marL="114300" indent="0" algn="ctr">
              <a:buFont typeface="Lato"/>
              <a:buNone/>
            </a:pPr>
            <a:endParaRPr lang="en-US" sz="1200" dirty="0"/>
          </a:p>
          <a:p>
            <a:pPr>
              <a:lnSpc>
                <a:spcPct val="150000"/>
              </a:lnSpc>
              <a:buFont typeface="+mj-lt"/>
              <a:buAutoNum type="arabicPeriod"/>
            </a:pPr>
            <a:r>
              <a:rPr lang="en-US" sz="1200" dirty="0"/>
              <a:t>Physical, economic and social access to food</a:t>
            </a:r>
          </a:p>
          <a:p>
            <a:pPr>
              <a:lnSpc>
                <a:spcPct val="150000"/>
              </a:lnSpc>
              <a:buFont typeface="+mj-lt"/>
              <a:buAutoNum type="arabicPeriod"/>
            </a:pPr>
            <a:r>
              <a:rPr lang="en-US" sz="1200" dirty="0"/>
              <a:t>Availability of food</a:t>
            </a:r>
          </a:p>
          <a:p>
            <a:pPr>
              <a:lnSpc>
                <a:spcPct val="150000"/>
              </a:lnSpc>
              <a:buFont typeface="+mj-lt"/>
              <a:buAutoNum type="arabicPeriod"/>
            </a:pPr>
            <a:r>
              <a:rPr lang="en-US" sz="1200" dirty="0"/>
              <a:t>Sanitary and nutritional quality of products</a:t>
            </a:r>
          </a:p>
          <a:p>
            <a:pPr>
              <a:lnSpc>
                <a:spcPct val="150000"/>
              </a:lnSpc>
              <a:buFont typeface="+mj-lt"/>
              <a:buAutoNum type="arabicPeriod"/>
            </a:pPr>
            <a:r>
              <a:rPr lang="en-US" sz="1200" dirty="0"/>
              <a:t>Regular access, availability, and quality</a:t>
            </a:r>
            <a:endParaRPr lang="en-US" sz="1200" dirty="0">
              <a:solidFill>
                <a:schemeClr val="tx1"/>
              </a:solidFill>
            </a:endParaRPr>
          </a:p>
        </p:txBody>
      </p:sp>
      <p:sp>
        <p:nvSpPr>
          <p:cNvPr id="6" name="TextBox 5">
            <a:extLst>
              <a:ext uri="{FF2B5EF4-FFF2-40B4-BE49-F238E27FC236}">
                <a16:creationId xmlns:a16="http://schemas.microsoft.com/office/drawing/2014/main" id="{B9058318-5712-BD0E-468C-C5EF163ACD1F}"/>
              </a:ext>
            </a:extLst>
          </p:cNvPr>
          <p:cNvSpPr txBox="1"/>
          <p:nvPr/>
        </p:nvSpPr>
        <p:spPr>
          <a:xfrm>
            <a:off x="115372" y="4134678"/>
            <a:ext cx="3061252" cy="830997"/>
          </a:xfrm>
          <a:prstGeom prst="rect">
            <a:avLst/>
          </a:prstGeom>
          <a:noFill/>
        </p:spPr>
        <p:txBody>
          <a:bodyPr wrap="square" rtlCol="0">
            <a:spAutoFit/>
          </a:bodyPr>
          <a:lstStyle/>
          <a:p>
            <a:r>
              <a:rPr lang="en-US" sz="800" dirty="0"/>
              <a:t>France Diplomacy. (n.d.). </a:t>
            </a:r>
            <a:r>
              <a:rPr lang="en-US" sz="800" i="1" dirty="0"/>
              <a:t>Understanding food security and nutrition issues</a:t>
            </a:r>
            <a:r>
              <a:rPr lang="en-US" sz="800" dirty="0"/>
              <a:t>. Permanent Representation of France to the United Nations in Rome. </a:t>
            </a:r>
            <a:r>
              <a:rPr lang="en-US" sz="800" dirty="0">
                <a:hlinkClick r:id="rId3"/>
              </a:rPr>
              <a:t>https://onu-rome.delegfrance.org/Understanding-food-security-and-nutrition-issues</a:t>
            </a:r>
            <a:endParaRPr lang="en-US" sz="800" dirty="0"/>
          </a:p>
          <a:p>
            <a:endParaRPr lang="en-US" sz="800" dirty="0"/>
          </a:p>
        </p:txBody>
      </p:sp>
      <p:pic>
        <p:nvPicPr>
          <p:cNvPr id="13316" name="Picture 4" descr="2,200+ Food Security Stock Illustrations, Royalty-Free Vector Graphics &amp; Clip  Art - iStock">
            <a:extLst>
              <a:ext uri="{FF2B5EF4-FFF2-40B4-BE49-F238E27FC236}">
                <a16:creationId xmlns:a16="http://schemas.microsoft.com/office/drawing/2014/main" id="{692E08C8-04A4-FE79-05D4-8CAED01FEB8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92157" l="9804" r="89706">
                        <a14:foregroundMark x1="67320" y1="41503" x2="64542" y2="38725"/>
                        <a14:foregroundMark x1="58170" y1="50980" x2="63235" y2="51471"/>
                        <a14:foregroundMark x1="55065" y1="52451" x2="49183" y2="59641"/>
                        <a14:foregroundMark x1="49183" y1="59641" x2="52288" y2="61928"/>
                        <a14:foregroundMark x1="38562" y1="84804" x2="57516" y2="86111"/>
                        <a14:foregroundMark x1="57516" y1="86111" x2="48039" y2="89379"/>
                        <a14:foregroundMark x1="48039" y1="89379" x2="40850" y2="89379"/>
                        <a14:foregroundMark x1="69118" y1="90196" x2="71405" y2="89869"/>
                        <a14:foregroundMark x1="74183" y1="90686" x2="81046" y2="91176"/>
                        <a14:foregroundMark x1="82353" y1="91176" x2="83333" y2="92157"/>
                      </a14:backgroundRemoval>
                    </a14:imgEffect>
                  </a14:imgLayer>
                </a14:imgProps>
              </a:ext>
              <a:ext uri="{28A0092B-C50C-407E-A947-70E740481C1C}">
                <a14:useLocalDpi xmlns:a14="http://schemas.microsoft.com/office/drawing/2010/main" val="0"/>
              </a:ext>
            </a:extLst>
          </a:blip>
          <a:srcRect/>
          <a:stretch>
            <a:fillRect/>
          </a:stretch>
        </p:blipFill>
        <p:spPr bwMode="auto">
          <a:xfrm>
            <a:off x="2790726" y="2603123"/>
            <a:ext cx="2362552" cy="2362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438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4193">
        <p159:morph option="byObject"/>
      </p:transition>
    </mc:Choice>
    <mc:Fallback xmlns="">
      <p:transition spd="slow" advTm="64193">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3">
          <a:extLst>
            <a:ext uri="{FF2B5EF4-FFF2-40B4-BE49-F238E27FC236}">
              <a16:creationId xmlns:a16="http://schemas.microsoft.com/office/drawing/2014/main" id="{5DB851B7-9F92-D1C4-57EC-2DC7F5FACC62}"/>
            </a:ext>
          </a:extLst>
        </p:cNvPr>
        <p:cNvGrpSpPr/>
        <p:nvPr/>
      </p:nvGrpSpPr>
      <p:grpSpPr>
        <a:xfrm>
          <a:off x="0" y="0"/>
          <a:ext cx="0" cy="0"/>
          <a:chOff x="0" y="0"/>
          <a:chExt cx="0" cy="0"/>
        </a:xfrm>
      </p:grpSpPr>
      <p:sp>
        <p:nvSpPr>
          <p:cNvPr id="494" name="Google Shape;494;p61">
            <a:extLst>
              <a:ext uri="{FF2B5EF4-FFF2-40B4-BE49-F238E27FC236}">
                <a16:creationId xmlns:a16="http://schemas.microsoft.com/office/drawing/2014/main" id="{CCB3D3A4-3086-7833-7938-FB0F6ADF949B}"/>
              </a:ext>
            </a:extLst>
          </p:cNvPr>
          <p:cNvSpPr txBox="1">
            <a:spLocks noGrp="1"/>
          </p:cNvSpPr>
          <p:nvPr>
            <p:ph type="title"/>
          </p:nvPr>
        </p:nvSpPr>
        <p:spPr>
          <a:xfrm>
            <a:off x="386653" y="574775"/>
            <a:ext cx="6601975" cy="572700"/>
          </a:xfrm>
        </p:spPr>
        <p:txBody>
          <a:bodyPr spcFirstLastPara="1" wrap="square" lIns="91425" tIns="91425" rIns="91425" bIns="91425" anchor="t" anchorCtr="0">
            <a:normAutofit/>
          </a:bodyPr>
          <a:lstStyle/>
          <a:p>
            <a:pPr marL="0" lvl="0" indent="0" rtl="0">
              <a:lnSpc>
                <a:spcPct val="90000"/>
              </a:lnSpc>
              <a:spcBef>
                <a:spcPts val="0"/>
              </a:spcBef>
              <a:spcAft>
                <a:spcPts val="0"/>
              </a:spcAft>
              <a:buNone/>
            </a:pPr>
            <a:r>
              <a:rPr lang="en-US" sz="2800" dirty="0"/>
              <a:t>Nutrient Contributions of Staple Foods</a:t>
            </a:r>
          </a:p>
        </p:txBody>
      </p:sp>
      <p:sp>
        <p:nvSpPr>
          <p:cNvPr id="499" name="Text Placeholder 2">
            <a:extLst>
              <a:ext uri="{FF2B5EF4-FFF2-40B4-BE49-F238E27FC236}">
                <a16:creationId xmlns:a16="http://schemas.microsoft.com/office/drawing/2014/main" id="{3E23BBCF-E96F-A7C8-C2ED-ADBE45A451DD}"/>
              </a:ext>
            </a:extLst>
          </p:cNvPr>
          <p:cNvSpPr>
            <a:spLocks noGrp="1"/>
          </p:cNvSpPr>
          <p:nvPr>
            <p:ph type="body" idx="1"/>
          </p:nvPr>
        </p:nvSpPr>
        <p:spPr>
          <a:xfrm>
            <a:off x="225287" y="1046922"/>
            <a:ext cx="5897217" cy="3521803"/>
          </a:xfrm>
        </p:spPr>
        <p:txBody>
          <a:bodyPr/>
          <a:lstStyle/>
          <a:p>
            <a:pPr>
              <a:lnSpc>
                <a:spcPct val="150000"/>
              </a:lnSpc>
              <a:buFont typeface="Courier New" panose="02070309020205020404" pitchFamily="49" charset="0"/>
              <a:buChar char="o"/>
            </a:pPr>
            <a:r>
              <a:rPr lang="en-US" b="1" dirty="0"/>
              <a:t>Breads &amp; Cereals </a:t>
            </a:r>
            <a:r>
              <a:rPr lang="en-US" dirty="0"/>
              <a:t>(wheat-based) </a:t>
            </a:r>
            <a:r>
              <a:rPr lang="en-US" dirty="0">
                <a:sym typeface="Wingdings" pitchFamily="2" charset="2"/>
              </a:rPr>
              <a:t> B-vitamins, fiber (if whole grain version), moderate protein, energy</a:t>
            </a:r>
          </a:p>
          <a:p>
            <a:pPr>
              <a:lnSpc>
                <a:spcPct val="150000"/>
              </a:lnSpc>
              <a:buFont typeface="Courier New" panose="02070309020205020404" pitchFamily="49" charset="0"/>
              <a:buChar char="o"/>
            </a:pPr>
            <a:r>
              <a:rPr lang="en-US" b="1" dirty="0">
                <a:sym typeface="Wingdings" pitchFamily="2" charset="2"/>
              </a:rPr>
              <a:t>Dairy products </a:t>
            </a:r>
            <a:r>
              <a:rPr lang="en-US" dirty="0">
                <a:sym typeface="Wingdings" pitchFamily="2" charset="2"/>
              </a:rPr>
              <a:t>(cheese, yogurt, butter)  calcium, protein vitamin B12 , healthy fats</a:t>
            </a:r>
          </a:p>
          <a:p>
            <a:pPr>
              <a:lnSpc>
                <a:spcPct val="150000"/>
              </a:lnSpc>
              <a:buFont typeface="Courier New" panose="02070309020205020404" pitchFamily="49" charset="0"/>
              <a:buChar char="o"/>
            </a:pPr>
            <a:r>
              <a:rPr lang="en-US" b="1" dirty="0">
                <a:sym typeface="Wingdings" pitchFamily="2" charset="2"/>
              </a:rPr>
              <a:t>Meat </a:t>
            </a:r>
            <a:r>
              <a:rPr lang="en-US" dirty="0">
                <a:sym typeface="Wingdings" pitchFamily="2" charset="2"/>
              </a:rPr>
              <a:t>(beef, poultry, pork)  protein, iron, zinc, B-vitamins</a:t>
            </a:r>
          </a:p>
          <a:p>
            <a:pPr>
              <a:lnSpc>
                <a:spcPct val="150000"/>
              </a:lnSpc>
              <a:buFont typeface="Courier New" panose="02070309020205020404" pitchFamily="49" charset="0"/>
              <a:buChar char="o"/>
            </a:pPr>
            <a:r>
              <a:rPr lang="en-US" b="1" dirty="0">
                <a:sym typeface="Wingdings" pitchFamily="2" charset="2"/>
              </a:rPr>
              <a:t>Potatoes</a:t>
            </a:r>
            <a:r>
              <a:rPr lang="en-US" dirty="0">
                <a:sym typeface="Wingdings" pitchFamily="2" charset="2"/>
              </a:rPr>
              <a:t>  carbs, potassium, vitamin C, fiber</a:t>
            </a:r>
          </a:p>
          <a:p>
            <a:pPr>
              <a:lnSpc>
                <a:spcPct val="150000"/>
              </a:lnSpc>
              <a:buFont typeface="Courier New" panose="02070309020205020404" pitchFamily="49" charset="0"/>
              <a:buChar char="o"/>
            </a:pPr>
            <a:r>
              <a:rPr lang="en-US" b="1" dirty="0">
                <a:sym typeface="Wingdings" pitchFamily="2" charset="2"/>
              </a:rPr>
              <a:t>Wine grapes</a:t>
            </a:r>
            <a:r>
              <a:rPr lang="en-US" dirty="0">
                <a:sym typeface="Wingdings" pitchFamily="2" charset="2"/>
              </a:rPr>
              <a:t> (as wine)  polyphenols and antioxidants like resveratrol</a:t>
            </a:r>
          </a:p>
          <a:p>
            <a:pPr>
              <a:lnSpc>
                <a:spcPct val="150000"/>
              </a:lnSpc>
              <a:buFont typeface="Courier New" panose="02070309020205020404" pitchFamily="49" charset="0"/>
              <a:buChar char="o"/>
            </a:pPr>
            <a:r>
              <a:rPr lang="en-US" b="1" dirty="0">
                <a:sym typeface="Wingdings" pitchFamily="2" charset="2"/>
              </a:rPr>
              <a:t>Fruits </a:t>
            </a:r>
            <a:r>
              <a:rPr lang="en-US" dirty="0">
                <a:sym typeface="Wingdings" pitchFamily="2" charset="2"/>
              </a:rPr>
              <a:t> vitamin C, fiber, antioxidants</a:t>
            </a:r>
          </a:p>
          <a:p>
            <a:pPr>
              <a:lnSpc>
                <a:spcPct val="150000"/>
              </a:lnSpc>
              <a:buFont typeface="Courier New" panose="02070309020205020404" pitchFamily="49" charset="0"/>
              <a:buChar char="o"/>
            </a:pPr>
            <a:r>
              <a:rPr lang="en-US" b="1" dirty="0">
                <a:sym typeface="Wingdings" pitchFamily="2" charset="2"/>
              </a:rPr>
              <a:t>Vegetables</a:t>
            </a:r>
            <a:r>
              <a:rPr lang="en-US" dirty="0">
                <a:sym typeface="Wingdings" pitchFamily="2" charset="2"/>
              </a:rPr>
              <a:t> (leeks, onions, carrots, garlic)  fiber, vitamin A &amp; C,  and a variety of phytonutrients</a:t>
            </a:r>
          </a:p>
          <a:p>
            <a:pPr>
              <a:lnSpc>
                <a:spcPct val="150000"/>
              </a:lnSpc>
              <a:buFont typeface="Courier New" panose="02070309020205020404" pitchFamily="49" charset="0"/>
              <a:buChar char="o"/>
            </a:pPr>
            <a:r>
              <a:rPr lang="en-US" b="1" dirty="0">
                <a:sym typeface="Wingdings" pitchFamily="2" charset="2"/>
              </a:rPr>
              <a:t>Seafood</a:t>
            </a:r>
            <a:r>
              <a:rPr lang="en-US" dirty="0">
                <a:sym typeface="Wingdings" pitchFamily="2" charset="2"/>
              </a:rPr>
              <a:t>  Protein, omega-3 fatty acids, vitamin D</a:t>
            </a:r>
          </a:p>
          <a:p>
            <a:pPr>
              <a:lnSpc>
                <a:spcPct val="150000"/>
              </a:lnSpc>
              <a:buFont typeface="Courier New" panose="02070309020205020404" pitchFamily="49" charset="0"/>
              <a:buChar char="o"/>
            </a:pPr>
            <a:r>
              <a:rPr lang="en-US" b="1" dirty="0">
                <a:sym typeface="Wingdings" pitchFamily="2" charset="2"/>
              </a:rPr>
              <a:t>Olives &amp; Olive Oil </a:t>
            </a:r>
            <a:r>
              <a:rPr lang="en-US" dirty="0">
                <a:sym typeface="Wingdings" pitchFamily="2" charset="2"/>
              </a:rPr>
              <a:t> monosaturated fats and vitamin E</a:t>
            </a:r>
            <a:endParaRPr lang="en-US" dirty="0"/>
          </a:p>
        </p:txBody>
      </p:sp>
      <p:pic>
        <p:nvPicPr>
          <p:cNvPr id="14340" name="Picture 4" descr="Set of French cuisine. National food of France, traditional french drinks.  Icons for menu. illustration 60128050 Vector Art at Vecteezy">
            <a:extLst>
              <a:ext uri="{FF2B5EF4-FFF2-40B4-BE49-F238E27FC236}">
                <a16:creationId xmlns:a16="http://schemas.microsoft.com/office/drawing/2014/main" id="{C9F878BC-C35C-56CE-C380-1A5487BAE45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86" b="92245" l="9907" r="89950">
                        <a14:foregroundMark x1="13783" y1="49694" x2="22757" y2="33980"/>
                        <a14:foregroundMark x1="22757" y1="33980" x2="36971" y2="20612"/>
                        <a14:foregroundMark x1="36971" y1="20612" x2="54559" y2="23571"/>
                        <a14:foregroundMark x1="59276" y1="19635" x2="61163" y2="18061"/>
                        <a14:foregroundMark x1="54559" y1="23571" x2="55411" y2="22860"/>
                        <a14:foregroundMark x1="65859" y1="22169" x2="75162" y2="30306"/>
                        <a14:foregroundMark x1="61163" y1="18061" x2="62659" y2="19370"/>
                        <a14:foregroundMark x1="75162" y1="30306" x2="75377" y2="30510"/>
                        <a14:foregroundMark x1="62168" y1="15510" x2="57358" y2="14082"/>
                        <a14:foregroundMark x1="71213" y1="17347" x2="71213" y2="17347"/>
                        <a14:foregroundMark x1="71213" y1="16429" x2="69921" y2="17347"/>
                        <a14:foregroundMark x1="79182" y1="53367" x2="77889" y2="38776"/>
                        <a14:foregroundMark x1="77243" y1="31020" x2="77602" y2="39184"/>
                        <a14:foregroundMark x1="76310" y1="28265" x2="76310" y2="35102"/>
                        <a14:foregroundMark x1="76956" y1="27347" x2="77889" y2="28673"/>
                        <a14:foregroundMark x1="68270" y1="56531" x2="73869" y2="50000"/>
                        <a14:foregroundMark x1="73869" y1="50000" x2="55994" y2="49796"/>
                        <a14:foregroundMark x1="55994" y1="49796" x2="43503" y2="43061"/>
                        <a14:foregroundMark x1="43503" y1="43061" x2="33166" y2="47449"/>
                        <a14:foregroundMark x1="33166" y1="47449" x2="29002" y2="54796"/>
                        <a14:foregroundMark x1="29002" y1="54796" x2="35248" y2="43980"/>
                        <a14:foregroundMark x1="35248" y1="43980" x2="42067" y2="40918"/>
                        <a14:foregroundMark x1="42067" y1="40918" x2="39124" y2="51327"/>
                        <a14:foregroundMark x1="39124" y1="51327" x2="31730" y2="45816"/>
                        <a14:foregroundMark x1="31730" y1="45816" x2="38263" y2="36327"/>
                        <a14:foregroundMark x1="38263" y1="36327" x2="36324" y2="45918"/>
                        <a14:foregroundMark x1="36324" y1="45918" x2="29648" y2="38061"/>
                        <a14:foregroundMark x1="29648" y1="38061" x2="25844" y2="48776"/>
                        <a14:foregroundMark x1="25844" y1="48776" x2="19454" y2="55306"/>
                        <a14:foregroundMark x1="19454" y1="55306" x2="25197" y2="44388"/>
                        <a14:foregroundMark x1="25197" y1="44388" x2="31371" y2="47755"/>
                        <a14:foregroundMark x1="31371" y1="47755" x2="38263" y2="41224"/>
                        <a14:foregroundMark x1="38263" y1="41224" x2="49964" y2="35918"/>
                        <a14:foregroundMark x1="49964" y1="35918" x2="56856" y2="43265"/>
                        <a14:foregroundMark x1="56856" y1="43265" x2="56712" y2="53673"/>
                        <a14:foregroundMark x1="56712" y1="53673" x2="60948" y2="43265"/>
                        <a14:foregroundMark x1="45226" y1="57449" x2="54559" y2="57347"/>
                        <a14:foregroundMark x1="54559" y1="57347" x2="71859" y2="47041"/>
                        <a14:foregroundMark x1="71859" y1="47041" x2="77889" y2="51020"/>
                        <a14:foregroundMark x1="77889" y1="51020" x2="73080" y2="53776"/>
                        <a14:foregroundMark x1="31730" y1="89388" x2="46447" y2="92245"/>
                        <a14:foregroundMark x1="46447" y1="92245" x2="58650" y2="88878"/>
                        <a14:foregroundMark x1="38119" y1="10510" x2="40704" y2="10000"/>
                        <a14:foregroundMark x1="20172" y1="29184" x2="20531" y2="31939"/>
                        <a14:foregroundMark x1="38478" y1="9592" x2="40704" y2="10000"/>
                        <a14:foregroundMark x1="42929" y1="10000" x2="42929" y2="10000"/>
                        <a14:foregroundMark x1="42929" y1="9592" x2="42929" y2="9592"/>
                        <a14:foregroundMark x1="42642" y1="9592" x2="42642" y2="9592"/>
                        <a14:foregroundMark x1="59584" y1="21939" x2="59225" y2="20102"/>
                        <a14:foregroundMark x1="59225" y1="18571" x2="60158" y2="19082"/>
                        <a14:foregroundMark x1="56353" y1="21939" x2="55420" y2="22449"/>
                        <a14:foregroundMark x1="55276" y1="21122" x2="56712" y2="22143"/>
                        <a14:foregroundMark x1="56210" y1="21122" x2="57071" y2="21939"/>
                        <a14:foregroundMark x1="42785" y1="9796" x2="42785" y2="9796"/>
                        <a14:foregroundMark x1="42929" y1="9286" x2="44365" y2="10000"/>
                        <a14:backgroundMark x1="64752" y1="22347" x2="64752" y2="22347"/>
                        <a14:backgroundMark x1="64752" y1="21429" x2="66691" y2="20510"/>
                        <a14:backgroundMark x1="62527" y1="21429" x2="62527" y2="21837"/>
                        <a14:backgroundMark x1="62814" y1="21837" x2="60948" y2="22347"/>
                        <a14:backgroundMark x1="63460" y1="21429" x2="61881" y2="22347"/>
                        <a14:backgroundMark x1="64465" y1="20510" x2="62814" y2="20918"/>
                        <a14:backgroundMark x1="53195" y1="16837" x2="55133" y2="16837"/>
                        <a14:backgroundMark x1="55492" y1="19184" x2="56535" y2="20667"/>
                        <a14:backgroundMark x1="57543" y1="21280" x2="58004" y2="21429"/>
                        <a14:backgroundMark x1="58012" y1="20097" x2="58004" y2="20102"/>
                        <a14:backgroundMark x1="58021" y1="20612" x2="58507" y2="20612"/>
                        <a14:backgroundMark x1="58238" y1="19743" x2="58148" y2="19796"/>
                        <a14:backgroundMark x1="57585" y1="20771" x2="58722" y2="21122"/>
                        <a14:backgroundMark x1="58470" y1="21222" x2="58363" y2="20918"/>
                        <a14:backgroundMark x1="57789" y1="19286" x2="58178" y2="20392"/>
                        <a14:backgroundMark x1="34602" y1="9796" x2="35176" y2="8980"/>
                      </a14:backgroundRemoval>
                    </a14:imgEffect>
                  </a14:imgLayer>
                </a14:imgProps>
              </a:ext>
              <a:ext uri="{28A0092B-C50C-407E-A947-70E740481C1C}">
                <a14:useLocalDpi xmlns:a14="http://schemas.microsoft.com/office/drawing/2010/main" val="0"/>
              </a:ext>
            </a:extLst>
          </a:blip>
          <a:srcRect l="9692" t="6440" r="9383" b="4155"/>
          <a:stretch>
            <a:fillRect/>
          </a:stretch>
        </p:blipFill>
        <p:spPr bwMode="auto">
          <a:xfrm>
            <a:off x="5824993" y="2319130"/>
            <a:ext cx="3205230" cy="2491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103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9151">
        <p159:morph option="byObject"/>
      </p:transition>
    </mc:Choice>
    <mc:Fallback xmlns="">
      <p:transition spd="slow" advTm="29151">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3">
          <a:extLst>
            <a:ext uri="{FF2B5EF4-FFF2-40B4-BE49-F238E27FC236}">
              <a16:creationId xmlns:a16="http://schemas.microsoft.com/office/drawing/2014/main" id="{969D7C89-3DBA-4C4E-4E76-8B114CE614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890BEB-14D3-D3C0-ED44-DE2AEE10B9B8}"/>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B5B679D7-B95D-D297-9A88-579A23615839}"/>
              </a:ext>
            </a:extLst>
          </p:cNvPr>
          <p:cNvSpPr>
            <a:spLocks noGrp="1"/>
          </p:cNvSpPr>
          <p:nvPr>
            <p:ph type="body" idx="1"/>
          </p:nvPr>
        </p:nvSpPr>
        <p:spPr>
          <a:xfrm>
            <a:off x="163286" y="1017725"/>
            <a:ext cx="8817428" cy="3295800"/>
          </a:xfrm>
        </p:spPr>
        <p:txBody>
          <a:bodyPr/>
          <a:lstStyle/>
          <a:p>
            <a:pPr lvl="0">
              <a:spcBef>
                <a:spcPts val="200"/>
              </a:spcBef>
              <a:spcAft>
                <a:spcPts val="200"/>
              </a:spcAft>
              <a:buFont typeface="Arial" panose="020B0604020202020204" pitchFamily="34" charset="0"/>
              <a:buChar char="•"/>
            </a:pPr>
            <a:r>
              <a:rPr lang="en-US" dirty="0"/>
              <a:t>BBC. (2024). </a:t>
            </a:r>
            <a:r>
              <a:rPr lang="en-US" i="1" dirty="0"/>
              <a:t>France Country Profile. </a:t>
            </a:r>
            <a:r>
              <a:rPr lang="en-US" dirty="0"/>
              <a:t>BBC. </a:t>
            </a:r>
            <a:r>
              <a:rPr lang="en-US" dirty="0">
                <a:hlinkClick r:id="rId3"/>
              </a:rPr>
              <a:t>https://www.bbc.com/news/world-europe-17298730</a:t>
            </a:r>
            <a:endParaRPr lang="en-US" dirty="0"/>
          </a:p>
          <a:p>
            <a:pPr lvl="0">
              <a:spcBef>
                <a:spcPts val="200"/>
              </a:spcBef>
              <a:spcAft>
                <a:spcPts val="200"/>
              </a:spcAft>
              <a:buFont typeface="Arial" panose="020B0604020202020204" pitchFamily="34" charset="0"/>
              <a:buChar char="•"/>
            </a:pPr>
            <a:r>
              <a:rPr lang="en-US" dirty="0" err="1"/>
              <a:t>Bibard</a:t>
            </a:r>
            <a:r>
              <a:rPr lang="en-US" dirty="0"/>
              <a:t>, F. (2021). </a:t>
            </a:r>
            <a:r>
              <a:rPr lang="en-US" i="1" dirty="0"/>
              <a:t>A Guide to French Food Habits. </a:t>
            </a:r>
            <a:r>
              <a:rPr lang="en-US" dirty="0"/>
              <a:t>Talk in French. </a:t>
            </a:r>
            <a:r>
              <a:rPr lang="en-US" dirty="0">
                <a:hlinkClick r:id="rId4"/>
              </a:rPr>
              <a:t>https://www.talkinfrench.com/guide-french-food-habits</a:t>
            </a:r>
            <a:endParaRPr lang="en-US" dirty="0"/>
          </a:p>
          <a:p>
            <a:pPr lvl="0">
              <a:spcBef>
                <a:spcPts val="200"/>
              </a:spcBef>
              <a:spcAft>
                <a:spcPts val="200"/>
              </a:spcAft>
              <a:buFont typeface="Arial" panose="020B0604020202020204" pitchFamily="34" charset="0"/>
              <a:buChar char="•"/>
            </a:pPr>
            <a:r>
              <a:rPr lang="en-US" dirty="0"/>
              <a:t>Central Intelligence Agency. (2023). </a:t>
            </a:r>
            <a:r>
              <a:rPr lang="en-US" i="1" dirty="0"/>
              <a:t>The World Factbook: France.</a:t>
            </a:r>
            <a:r>
              <a:rPr lang="en-US" dirty="0"/>
              <a:t> </a:t>
            </a:r>
            <a:r>
              <a:rPr lang="en-US" dirty="0">
                <a:hlinkClick r:id="rId5"/>
              </a:rPr>
              <a:t>https://www.cia.gov/the-world-factbook/countries/france/</a:t>
            </a:r>
            <a:endParaRPr lang="en-US" dirty="0"/>
          </a:p>
          <a:p>
            <a:pPr lvl="0">
              <a:spcBef>
                <a:spcPts val="200"/>
              </a:spcBef>
              <a:spcAft>
                <a:spcPts val="200"/>
              </a:spcAft>
              <a:buFont typeface="Arial" panose="020B0604020202020204" pitchFamily="34" charset="0"/>
              <a:buChar char="•"/>
            </a:pPr>
            <a:r>
              <a:rPr lang="en-US" dirty="0"/>
              <a:t>École Ducasse. (2023). </a:t>
            </a:r>
            <a:r>
              <a:rPr lang="en-US" i="1" dirty="0"/>
              <a:t>The History of French Cuisine. </a:t>
            </a:r>
            <a:r>
              <a:rPr lang="en-US" dirty="0"/>
              <a:t>École Ducasse. </a:t>
            </a:r>
            <a:r>
              <a:rPr lang="en-US" dirty="0">
                <a:hlinkClick r:id="rId6"/>
              </a:rPr>
              <a:t>https://www.ecoleducasse.com/en/blog/history-french-cuisine?\</a:t>
            </a:r>
            <a:endParaRPr lang="en-US" dirty="0"/>
          </a:p>
          <a:p>
            <a:pPr lvl="0">
              <a:spcBef>
                <a:spcPts val="200"/>
              </a:spcBef>
              <a:spcAft>
                <a:spcPts val="200"/>
              </a:spcAft>
              <a:buFont typeface="Arial" panose="020B0604020202020204" pitchFamily="34" charset="0"/>
              <a:buChar char="•"/>
            </a:pPr>
            <a:r>
              <a:rPr lang="en-US" dirty="0"/>
              <a:t>Economist Impact. (2022). </a:t>
            </a:r>
            <a:r>
              <a:rPr lang="en-US" i="1" dirty="0"/>
              <a:t>Global Food Security Index: France country report. </a:t>
            </a:r>
            <a:r>
              <a:rPr lang="en-US" i="1" dirty="0">
                <a:hlinkClick r:id="rId7"/>
              </a:rPr>
              <a:t>https://impact.economist.com/sustainability/project/food-security-index/resources/Economist_Impact_GFSI_2022_France_country_report_Sep_2022.pdf</a:t>
            </a:r>
            <a:endParaRPr lang="en-US" dirty="0"/>
          </a:p>
          <a:p>
            <a:pPr lvl="0">
              <a:spcBef>
                <a:spcPts val="200"/>
              </a:spcBef>
              <a:spcAft>
                <a:spcPts val="200"/>
              </a:spcAft>
              <a:buFont typeface="Arial" panose="020B0604020202020204" pitchFamily="34" charset="0"/>
              <a:buChar char="•"/>
            </a:pPr>
            <a:r>
              <a:rPr lang="en-US" dirty="0"/>
              <a:t>European Union. (n.d.). </a:t>
            </a:r>
            <a:r>
              <a:rPr lang="en-US" i="1" dirty="0"/>
              <a:t>France. </a:t>
            </a:r>
            <a:r>
              <a:rPr lang="en-US" dirty="0"/>
              <a:t>European Union. </a:t>
            </a:r>
            <a:r>
              <a:rPr lang="en-US" dirty="0">
                <a:hlinkClick r:id="rId8"/>
              </a:rPr>
              <a:t>https://european-union.europa.eu/principles-countries-history/eu-countries/france_en</a:t>
            </a:r>
            <a:endParaRPr lang="en-US" dirty="0"/>
          </a:p>
          <a:p>
            <a:pPr lvl="0">
              <a:spcBef>
                <a:spcPts val="200"/>
              </a:spcBef>
              <a:spcAft>
                <a:spcPts val="200"/>
              </a:spcAft>
              <a:buFont typeface="Arial" panose="020B0604020202020204" pitchFamily="34" charset="0"/>
              <a:buChar char="•"/>
            </a:pPr>
            <a:r>
              <a:rPr lang="en-US" dirty="0"/>
              <a:t>Fischler, C. (1988). Food, self and identity. </a:t>
            </a:r>
            <a:r>
              <a:rPr lang="en-US" i="1" dirty="0"/>
              <a:t>Social Science Information</a:t>
            </a:r>
            <a:r>
              <a:rPr lang="en-US" dirty="0"/>
              <a:t>, </a:t>
            </a:r>
            <a:r>
              <a:rPr lang="en-US" i="1" dirty="0"/>
              <a:t>27</a:t>
            </a:r>
            <a:r>
              <a:rPr lang="en-US" dirty="0"/>
              <a:t>(2), 275-292. </a:t>
            </a:r>
            <a:r>
              <a:rPr lang="en-US" dirty="0">
                <a:hlinkClick r:id="rId9"/>
              </a:rPr>
              <a:t>https://doi.org/10.1177/053901888027002005</a:t>
            </a:r>
            <a:r>
              <a:rPr lang="en-US" dirty="0"/>
              <a:t> (Original work published 1988)</a:t>
            </a:r>
          </a:p>
          <a:p>
            <a:pPr lvl="0">
              <a:spcBef>
                <a:spcPts val="200"/>
              </a:spcBef>
              <a:spcAft>
                <a:spcPts val="200"/>
              </a:spcAft>
              <a:buFont typeface="Arial" panose="020B0604020202020204" pitchFamily="34" charset="0"/>
              <a:buChar char="•"/>
            </a:pPr>
            <a:r>
              <a:rPr lang="en-US" dirty="0"/>
              <a:t>France Diplomacy. (n.d.). </a:t>
            </a:r>
            <a:r>
              <a:rPr lang="en-US" i="1" dirty="0"/>
              <a:t>Understanding food security and nutrition issues</a:t>
            </a:r>
            <a:r>
              <a:rPr lang="en-US" dirty="0"/>
              <a:t>. Permanent Representation of France to the United Nations in Rome. </a:t>
            </a:r>
            <a:r>
              <a:rPr lang="en-US" dirty="0">
                <a:hlinkClick r:id="rId10"/>
              </a:rPr>
              <a:t>https://onu-rome.delegfrance.org/Understanding-food-security-and-nutrition-issues</a:t>
            </a:r>
            <a:endParaRPr lang="en-US" dirty="0"/>
          </a:p>
          <a:p>
            <a:pPr lvl="0">
              <a:spcBef>
                <a:spcPts val="200"/>
              </a:spcBef>
              <a:spcAft>
                <a:spcPts val="200"/>
              </a:spcAft>
              <a:buFont typeface="Arial" panose="020B0604020202020204" pitchFamily="34" charset="0"/>
              <a:buChar char="•"/>
            </a:pPr>
            <a:r>
              <a:rPr lang="en-US" dirty="0"/>
              <a:t>Giner, C., &amp; Placzek, M. (2022). </a:t>
            </a:r>
            <a:r>
              <a:rPr lang="en-US" i="1" dirty="0"/>
              <a:t>Food insecurity and food assistance </a:t>
            </a:r>
            <a:r>
              <a:rPr lang="en-US" i="1" dirty="0" err="1"/>
              <a:t>programmes</a:t>
            </a:r>
            <a:r>
              <a:rPr lang="en-US" i="1" dirty="0"/>
              <a:t> across OECD countries.</a:t>
            </a:r>
            <a:r>
              <a:rPr lang="en-US" dirty="0"/>
              <a:t> OECD. </a:t>
            </a:r>
            <a:r>
              <a:rPr lang="en-US" dirty="0">
                <a:hlinkClick r:id="rId11"/>
              </a:rPr>
              <a:t>https://www.oecd.org/content/dam/oecd/en/publications/reports/2022/09/food-insecurity-and-food-assistance-programmes-across-oecd-countries_2e3fe549/42b4a7fa-en.pdf</a:t>
            </a:r>
            <a:endParaRPr lang="en-US" dirty="0"/>
          </a:p>
        </p:txBody>
      </p:sp>
    </p:spTree>
    <p:extLst>
      <p:ext uri="{BB962C8B-B14F-4D97-AF65-F5344CB8AC3E}">
        <p14:creationId xmlns:p14="http://schemas.microsoft.com/office/powerpoint/2010/main" val="256462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3">
          <a:extLst>
            <a:ext uri="{FF2B5EF4-FFF2-40B4-BE49-F238E27FC236}">
              <a16:creationId xmlns:a16="http://schemas.microsoft.com/office/drawing/2014/main" id="{5896A504-04F0-986D-EE4C-B0C543DCAF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780B5-05B7-9F68-81A2-4868D10741BE}"/>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EA714C9E-62AD-4394-8273-59673349C776}"/>
              </a:ext>
            </a:extLst>
          </p:cNvPr>
          <p:cNvSpPr>
            <a:spLocks noGrp="1"/>
          </p:cNvSpPr>
          <p:nvPr>
            <p:ph type="body" idx="1"/>
          </p:nvPr>
        </p:nvSpPr>
        <p:spPr>
          <a:xfrm>
            <a:off x="182880" y="1272926"/>
            <a:ext cx="8650215" cy="3295800"/>
          </a:xfrm>
        </p:spPr>
        <p:txBody>
          <a:bodyPr/>
          <a:lstStyle/>
          <a:p>
            <a:pPr lvl="0">
              <a:spcBef>
                <a:spcPts val="200"/>
              </a:spcBef>
              <a:spcAft>
                <a:spcPts val="200"/>
              </a:spcAft>
              <a:buFont typeface="Arial" panose="020B0604020202020204" pitchFamily="34" charset="0"/>
              <a:buChar char="•"/>
            </a:pPr>
            <a:r>
              <a:rPr lang="en-US" dirty="0"/>
              <a:t>Grigorova, E., &amp; Dimitrova, D. (n.d.). </a:t>
            </a:r>
            <a:r>
              <a:rPr lang="en-US" i="1" dirty="0"/>
              <a:t>Food culture in Great Britain and France</a:t>
            </a:r>
            <a:r>
              <a:rPr lang="en-US" dirty="0"/>
              <a:t>. Konstantin </a:t>
            </a:r>
            <a:r>
              <a:rPr lang="en-US" dirty="0" err="1"/>
              <a:t>Preslavsky</a:t>
            </a:r>
            <a:r>
              <a:rPr lang="en-US" dirty="0"/>
              <a:t> University of Shumen. </a:t>
            </a:r>
            <a:r>
              <a:rPr lang="en-US" dirty="0">
                <a:hlinkClick r:id="rId3"/>
              </a:rPr>
              <a:t>https://www.researchgate.net/publication/323736230_FOOD_CULTURE_IN_GREAT_BRITAIN_AND_FRANCE</a:t>
            </a:r>
            <a:endParaRPr lang="en-US" dirty="0"/>
          </a:p>
          <a:p>
            <a:pPr lvl="0">
              <a:spcBef>
                <a:spcPts val="200"/>
              </a:spcBef>
              <a:spcAft>
                <a:spcPts val="200"/>
              </a:spcAft>
              <a:buFont typeface="Arial" panose="020B0604020202020204" pitchFamily="34" charset="0"/>
              <a:buChar char="•"/>
            </a:pPr>
            <a:r>
              <a:rPr lang="en-US" dirty="0"/>
              <a:t>Innova Market Insights. (2024). </a:t>
            </a:r>
            <a:r>
              <a:rPr lang="en-US" i="1" dirty="0"/>
              <a:t>Food trends in France: Consumer insights and preferences.</a:t>
            </a:r>
            <a:r>
              <a:rPr lang="en-US" dirty="0"/>
              <a:t> </a:t>
            </a:r>
            <a:r>
              <a:rPr lang="en-US" dirty="0">
                <a:hlinkClick r:id="rId4"/>
              </a:rPr>
              <a:t>https://www.innovamarketinsights.com/trends/food-trends-in-france-consumer-insights-and-preferences/</a:t>
            </a:r>
            <a:endParaRPr lang="en-US" dirty="0"/>
          </a:p>
          <a:p>
            <a:pPr lvl="0">
              <a:spcBef>
                <a:spcPts val="200"/>
              </a:spcBef>
              <a:spcAft>
                <a:spcPts val="200"/>
              </a:spcAft>
              <a:buFont typeface="Arial" panose="020B0604020202020204" pitchFamily="34" charset="0"/>
              <a:buChar char="•"/>
            </a:pPr>
            <a:r>
              <a:rPr lang="en-US" dirty="0"/>
              <a:t>INSEE. (2023). </a:t>
            </a:r>
            <a:r>
              <a:rPr lang="en-US" dirty="0" err="1"/>
              <a:t>Institut</a:t>
            </a:r>
            <a:r>
              <a:rPr lang="en-US" dirty="0"/>
              <a:t> national de la </a:t>
            </a:r>
            <a:r>
              <a:rPr lang="en-US" dirty="0" err="1"/>
              <a:t>statistique</a:t>
            </a:r>
            <a:r>
              <a:rPr lang="en-US" dirty="0"/>
              <a:t> et des études </a:t>
            </a:r>
            <a:r>
              <a:rPr lang="en-US" dirty="0" err="1"/>
              <a:t>économiques</a:t>
            </a:r>
            <a:r>
              <a:rPr lang="en-US" dirty="0"/>
              <a:t>. (2023). </a:t>
            </a:r>
            <a:r>
              <a:rPr lang="en-US" i="1" dirty="0"/>
              <a:t>Household consumption expenditures.</a:t>
            </a:r>
            <a:r>
              <a:rPr lang="en-US" dirty="0"/>
              <a:t> </a:t>
            </a:r>
            <a:r>
              <a:rPr lang="en-US" dirty="0">
                <a:hlinkClick r:id="rId5"/>
              </a:rPr>
              <a:t>https://www.insee.fr/fr/accueil</a:t>
            </a:r>
            <a:endParaRPr lang="en-US" dirty="0"/>
          </a:p>
          <a:p>
            <a:pPr lvl="0">
              <a:spcBef>
                <a:spcPts val="200"/>
              </a:spcBef>
              <a:spcAft>
                <a:spcPts val="200"/>
              </a:spcAft>
              <a:buFont typeface="Arial" panose="020B0604020202020204" pitchFamily="34" charset="0"/>
              <a:buChar char="•"/>
            </a:pPr>
            <a:r>
              <a:rPr lang="en-US" dirty="0"/>
              <a:t>International Living. (2025). </a:t>
            </a:r>
            <a:r>
              <a:rPr lang="en-US" i="1" dirty="0"/>
              <a:t>Healthcare in France. </a:t>
            </a:r>
            <a:r>
              <a:rPr lang="en-US" dirty="0"/>
              <a:t>International Living. </a:t>
            </a:r>
            <a:r>
              <a:rPr lang="en-US" dirty="0">
                <a:hlinkClick r:id="rId6"/>
              </a:rPr>
              <a:t>https://internationalliving.com/countries/france/health/</a:t>
            </a:r>
            <a:endParaRPr lang="en-US" dirty="0"/>
          </a:p>
          <a:p>
            <a:pPr lvl="0">
              <a:spcBef>
                <a:spcPts val="200"/>
              </a:spcBef>
              <a:spcAft>
                <a:spcPts val="200"/>
              </a:spcAft>
              <a:buFont typeface="Arial" panose="020B0604020202020204" pitchFamily="34" charset="0"/>
              <a:buChar char="•"/>
            </a:pPr>
            <a:r>
              <a:rPr lang="en-US" dirty="0"/>
              <a:t>New World Encyclopedia. (n.d.). </a:t>
            </a:r>
            <a:r>
              <a:rPr lang="en-US" i="1" dirty="0"/>
              <a:t>French cuisine.</a:t>
            </a:r>
            <a:r>
              <a:rPr lang="en-US" dirty="0"/>
              <a:t> </a:t>
            </a:r>
            <a:r>
              <a:rPr lang="en-US" dirty="0">
                <a:hlinkClick r:id="rId7"/>
              </a:rPr>
              <a:t>https://www.newworldencyclopedia.org/entry/French_cuisine?</a:t>
            </a:r>
            <a:endParaRPr lang="en-US" dirty="0"/>
          </a:p>
          <a:p>
            <a:pPr lvl="0">
              <a:spcBef>
                <a:spcPts val="200"/>
              </a:spcBef>
              <a:spcAft>
                <a:spcPts val="200"/>
              </a:spcAft>
              <a:buFont typeface="Arial" panose="020B0604020202020204" pitchFamily="34" charset="0"/>
              <a:buChar char="•"/>
            </a:pPr>
            <a:r>
              <a:rPr lang="en-US" dirty="0"/>
              <a:t>Payne, Laura. (n.d.) </a:t>
            </a:r>
            <a:r>
              <a:rPr lang="en-US" i="1" dirty="0"/>
              <a:t>French Cuisine. </a:t>
            </a:r>
            <a:r>
              <a:rPr lang="en-US" dirty="0"/>
              <a:t>Britannica. </a:t>
            </a:r>
            <a:r>
              <a:rPr lang="en-US" dirty="0">
                <a:hlinkClick r:id="rId8"/>
              </a:rPr>
              <a:t>https://www.britannica.com/topic/French-cuisine</a:t>
            </a:r>
            <a:endParaRPr lang="en-US" dirty="0"/>
          </a:p>
          <a:p>
            <a:pPr lvl="0">
              <a:spcBef>
                <a:spcPts val="200"/>
              </a:spcBef>
              <a:spcAft>
                <a:spcPts val="200"/>
              </a:spcAft>
              <a:buFont typeface="Arial" panose="020B0604020202020204" pitchFamily="34" charset="0"/>
              <a:buChar char="•"/>
            </a:pPr>
            <a:r>
              <a:rPr lang="en-US" dirty="0" err="1"/>
              <a:t>Rampont</a:t>
            </a:r>
            <a:r>
              <a:rPr lang="en-US" dirty="0"/>
              <a:t>, T. (2025). </a:t>
            </a:r>
            <a:r>
              <a:rPr lang="en-US" i="1" dirty="0"/>
              <a:t>Living in France in 2025: Enjoy the Best of "Old World" Living. </a:t>
            </a:r>
            <a:r>
              <a:rPr lang="en-US" dirty="0"/>
              <a:t>International Living. </a:t>
            </a:r>
            <a:r>
              <a:rPr lang="en-US" dirty="0">
                <a:hlinkClick r:id="rId9"/>
              </a:rPr>
              <a:t>https://internationalliving.com/countries/france/live/</a:t>
            </a:r>
            <a:endParaRPr lang="en-US" dirty="0"/>
          </a:p>
          <a:p>
            <a:pPr lvl="0">
              <a:spcBef>
                <a:spcPts val="200"/>
              </a:spcBef>
              <a:spcAft>
                <a:spcPts val="200"/>
              </a:spcAft>
              <a:buFont typeface="Arial" panose="020B0604020202020204" pitchFamily="34" charset="0"/>
              <a:buChar char="•"/>
            </a:pPr>
            <a:r>
              <a:rPr lang="en-US" dirty="0"/>
              <a:t>UNESCO. (n.d.). </a:t>
            </a:r>
            <a:r>
              <a:rPr lang="en-US" i="1" dirty="0"/>
              <a:t>Gastronomic meal of the French</a:t>
            </a:r>
            <a:r>
              <a:rPr lang="en-US" dirty="0"/>
              <a:t>. UNESCO. </a:t>
            </a:r>
            <a:r>
              <a:rPr lang="en-US" dirty="0">
                <a:hlinkClick r:id="rId10"/>
              </a:rPr>
              <a:t>https://ich.unesco.org/en/RL/gastronomic-meal-of-the-french-00437</a:t>
            </a:r>
            <a:endParaRPr lang="en-US" dirty="0"/>
          </a:p>
        </p:txBody>
      </p:sp>
    </p:spTree>
    <p:extLst>
      <p:ext uri="{BB962C8B-B14F-4D97-AF65-F5344CB8AC3E}">
        <p14:creationId xmlns:p14="http://schemas.microsoft.com/office/powerpoint/2010/main" val="3984021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1"/>
          <p:cNvSpPr txBox="1">
            <a:spLocks noGrp="1"/>
          </p:cNvSpPr>
          <p:nvPr>
            <p:ph type="title"/>
          </p:nvPr>
        </p:nvSpPr>
        <p:spPr>
          <a:xfrm>
            <a:off x="713225" y="445025"/>
            <a:ext cx="725260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Traditional Ingredients &amp; Food</a:t>
            </a:r>
            <a:endParaRPr dirty="0"/>
          </a:p>
        </p:txBody>
      </p:sp>
      <p:sp>
        <p:nvSpPr>
          <p:cNvPr id="495" name="Google Shape;495;p61"/>
          <p:cNvSpPr txBox="1">
            <a:spLocks noGrp="1"/>
          </p:cNvSpPr>
          <p:nvPr>
            <p:ph type="body" idx="1"/>
          </p:nvPr>
        </p:nvSpPr>
        <p:spPr>
          <a:xfrm>
            <a:off x="713250" y="1272925"/>
            <a:ext cx="7980176" cy="3517736"/>
          </a:xfrm>
          <a:prstGeom prst="rect">
            <a:avLst/>
          </a:prstGeom>
        </p:spPr>
        <p:txBody>
          <a:bodyPr spcFirstLastPara="1" wrap="square" lIns="91425" tIns="91425" rIns="91425" bIns="91425" anchor="t" anchorCtr="0">
            <a:noAutofit/>
          </a:bodyPr>
          <a:lstStyle/>
          <a:p>
            <a:pPr marL="171450" indent="-171450">
              <a:spcBef>
                <a:spcPts val="200"/>
              </a:spcBef>
              <a:spcAft>
                <a:spcPts val="200"/>
              </a:spcAft>
              <a:buFont typeface="Courier New" panose="02070309020205020404" pitchFamily="49" charset="0"/>
              <a:buChar char="o"/>
            </a:pPr>
            <a:r>
              <a:rPr lang="en-US" sz="1200" b="1" dirty="0"/>
              <a:t>Breads</a:t>
            </a:r>
            <a:r>
              <a:rPr lang="en-US" sz="1200" dirty="0"/>
              <a:t>: Baguettes, Brioche, and Croissants</a:t>
            </a:r>
          </a:p>
          <a:p>
            <a:pPr marL="171450" indent="-171450">
              <a:spcBef>
                <a:spcPts val="200"/>
              </a:spcBef>
              <a:spcAft>
                <a:spcPts val="200"/>
              </a:spcAft>
              <a:buFont typeface="Courier New" panose="02070309020205020404" pitchFamily="49" charset="0"/>
              <a:buChar char="o"/>
            </a:pPr>
            <a:r>
              <a:rPr lang="en-US" sz="1200" b="1" dirty="0"/>
              <a:t>Main Dishes: </a:t>
            </a:r>
            <a:r>
              <a:rPr lang="en-US" sz="1200" dirty="0"/>
              <a:t>Ratatouille (vegetables and tomato dish),</a:t>
            </a:r>
            <a:r>
              <a:rPr lang="en-US" sz="1200" b="1" dirty="0"/>
              <a:t> </a:t>
            </a:r>
            <a:r>
              <a:rPr lang="en-US" sz="1200" dirty="0"/>
              <a:t>Bouillabaisse (fish stew), confit de canard, Coq au vin (French braised chicken dish).</a:t>
            </a:r>
          </a:p>
          <a:p>
            <a:pPr marL="171450" indent="-171450">
              <a:spcBef>
                <a:spcPts val="200"/>
              </a:spcBef>
              <a:spcAft>
                <a:spcPts val="200"/>
              </a:spcAft>
              <a:buFont typeface="Courier New" panose="02070309020205020404" pitchFamily="49" charset="0"/>
              <a:buChar char="o"/>
            </a:pPr>
            <a:r>
              <a:rPr lang="en-US" sz="1200" b="1" dirty="0"/>
              <a:t>Cheeses:</a:t>
            </a:r>
            <a:r>
              <a:rPr lang="en-US" sz="1200" dirty="0"/>
              <a:t> Brie, Camembert, and Roquefort</a:t>
            </a:r>
          </a:p>
          <a:p>
            <a:pPr marL="171450" indent="-171450">
              <a:spcBef>
                <a:spcPts val="200"/>
              </a:spcBef>
              <a:spcAft>
                <a:spcPts val="200"/>
              </a:spcAft>
              <a:buFont typeface="Courier New" panose="02070309020205020404" pitchFamily="49" charset="0"/>
              <a:buChar char="o"/>
            </a:pPr>
            <a:r>
              <a:rPr lang="en-US" sz="1200" b="1" dirty="0"/>
              <a:t>Desserts &amp; Pastries</a:t>
            </a:r>
            <a:r>
              <a:rPr lang="en-US" sz="1200" dirty="0"/>
              <a:t>: crème </a:t>
            </a:r>
            <a:r>
              <a:rPr lang="en-US" sz="1200" dirty="0" err="1"/>
              <a:t>brûlée</a:t>
            </a:r>
            <a:r>
              <a:rPr lang="en-US" sz="1200" dirty="0"/>
              <a:t>, éclair, crêpes, macarons, tarte </a:t>
            </a:r>
            <a:r>
              <a:rPr lang="en-US" sz="1200" dirty="0" err="1"/>
              <a:t>tartin</a:t>
            </a:r>
            <a:r>
              <a:rPr lang="en-US" sz="1200" dirty="0"/>
              <a:t>.</a:t>
            </a:r>
          </a:p>
          <a:p>
            <a:pPr marL="171450" indent="-171450">
              <a:spcBef>
                <a:spcPts val="200"/>
              </a:spcBef>
              <a:spcAft>
                <a:spcPts val="200"/>
              </a:spcAft>
              <a:buFont typeface="Courier New" panose="02070309020205020404" pitchFamily="49" charset="0"/>
              <a:buChar char="o"/>
            </a:pPr>
            <a:r>
              <a:rPr lang="en-US" sz="1200" b="1" dirty="0"/>
              <a:t>Drinks: </a:t>
            </a:r>
            <a:r>
              <a:rPr lang="en-US" sz="1200" dirty="0"/>
              <a:t>Champagne &amp; French Wine</a:t>
            </a:r>
          </a:p>
          <a:p>
            <a:pPr marL="0" indent="0">
              <a:spcBef>
                <a:spcPts val="200"/>
              </a:spcBef>
              <a:spcAft>
                <a:spcPts val="200"/>
              </a:spcAft>
              <a:buNone/>
            </a:pPr>
            <a:endParaRPr lang="en-US" dirty="0"/>
          </a:p>
          <a:p>
            <a:pPr marL="0" indent="0">
              <a:spcBef>
                <a:spcPts val="200"/>
              </a:spcBef>
              <a:spcAft>
                <a:spcPts val="200"/>
              </a:spcAft>
              <a:buNone/>
            </a:pPr>
            <a:r>
              <a:rPr lang="en-US" sz="800" dirty="0"/>
              <a:t>École Ducasse. (2023). </a:t>
            </a:r>
            <a:r>
              <a:rPr lang="en-US" sz="800" i="1" dirty="0"/>
              <a:t>The History of French Cuisine. </a:t>
            </a:r>
            <a:r>
              <a:rPr lang="en-US" sz="800" dirty="0"/>
              <a:t>École Ducasse. </a:t>
            </a:r>
            <a:r>
              <a:rPr lang="en-US" sz="800" dirty="0">
                <a:hlinkClick r:id="rId3"/>
              </a:rPr>
              <a:t>https://www.ecoleducasse.com/en/blog/history-french-cuisine?\</a:t>
            </a:r>
            <a:endParaRPr lang="en-US" sz="800" dirty="0"/>
          </a:p>
          <a:p>
            <a:pPr marL="0" indent="0">
              <a:spcBef>
                <a:spcPts val="200"/>
              </a:spcBef>
              <a:spcAft>
                <a:spcPts val="200"/>
              </a:spcAft>
              <a:buNone/>
            </a:pP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537">
        <p159:morph option="byObject"/>
      </p:transition>
    </mc:Choice>
    <mc:Fallback xmlns="">
      <p:transition spd="slow" advTm="50537">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3">
          <a:extLst>
            <a:ext uri="{FF2B5EF4-FFF2-40B4-BE49-F238E27FC236}">
              <a16:creationId xmlns:a16="http://schemas.microsoft.com/office/drawing/2014/main" id="{57BF36FC-D114-F8F1-C827-7DF16F033264}"/>
            </a:ext>
          </a:extLst>
        </p:cNvPr>
        <p:cNvGrpSpPr/>
        <p:nvPr/>
      </p:nvGrpSpPr>
      <p:grpSpPr>
        <a:xfrm>
          <a:off x="0" y="0"/>
          <a:ext cx="0" cy="0"/>
          <a:chOff x="0" y="0"/>
          <a:chExt cx="0" cy="0"/>
        </a:xfrm>
      </p:grpSpPr>
      <p:pic>
        <p:nvPicPr>
          <p:cNvPr id="3078" name="Picture 6" descr="Crème brûlée: Fire is required for this caramelized dessert.">
            <a:extLst>
              <a:ext uri="{FF2B5EF4-FFF2-40B4-BE49-F238E27FC236}">
                <a16:creationId xmlns:a16="http://schemas.microsoft.com/office/drawing/2014/main" id="{7E97FF0E-DF49-FFAB-D7D1-6AA78EE67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84" t="14470" r="23768" b="7354"/>
          <a:stretch>
            <a:fillRect/>
          </a:stretch>
        </p:blipFill>
        <p:spPr bwMode="auto">
          <a:xfrm>
            <a:off x="2385218" y="3775373"/>
            <a:ext cx="1233996" cy="1063686"/>
          </a:xfrm>
          <a:prstGeom prst="rect">
            <a:avLst/>
          </a:prstGeom>
          <a:noFill/>
          <a:extLst>
            <a:ext uri="{909E8E84-426E-40DD-AFC4-6F175D3DCCD1}">
              <a14:hiddenFill xmlns:a14="http://schemas.microsoft.com/office/drawing/2010/main">
                <a:solidFill>
                  <a:srgbClr val="FFFFFF"/>
                </a:solidFill>
              </a14:hiddenFill>
            </a:ext>
          </a:extLst>
        </p:spPr>
      </p:pic>
      <p:sp>
        <p:nvSpPr>
          <p:cNvPr id="494" name="Google Shape;494;p61">
            <a:extLst>
              <a:ext uri="{FF2B5EF4-FFF2-40B4-BE49-F238E27FC236}">
                <a16:creationId xmlns:a16="http://schemas.microsoft.com/office/drawing/2014/main" id="{8BD8A0DF-C04B-CB5B-76F0-26D936894D29}"/>
              </a:ext>
            </a:extLst>
          </p:cNvPr>
          <p:cNvSpPr txBox="1">
            <a:spLocks noGrp="1"/>
          </p:cNvSpPr>
          <p:nvPr>
            <p:ph type="title"/>
          </p:nvPr>
        </p:nvSpPr>
        <p:spPr>
          <a:xfrm>
            <a:off x="209642" y="402585"/>
            <a:ext cx="725260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Traditional Ingredients &amp; Food (images)</a:t>
            </a:r>
            <a:endParaRPr dirty="0"/>
          </a:p>
        </p:txBody>
      </p:sp>
      <p:pic>
        <p:nvPicPr>
          <p:cNvPr id="3074" name="Picture 2" descr="ratatouille in baking dish">
            <a:extLst>
              <a:ext uri="{FF2B5EF4-FFF2-40B4-BE49-F238E27FC236}">
                <a16:creationId xmlns:a16="http://schemas.microsoft.com/office/drawing/2014/main" id="{1F469910-0AE9-EA7E-C51C-749DEF9BC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39687"/>
            <a:ext cx="2331179" cy="13088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uck confit on plate">
            <a:extLst>
              <a:ext uri="{FF2B5EF4-FFF2-40B4-BE49-F238E27FC236}">
                <a16:creationId xmlns:a16="http://schemas.microsoft.com/office/drawing/2014/main" id="{EB5AC6CF-F0EF-6239-BBC0-511B70DF3D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305" r="12464"/>
          <a:stretch>
            <a:fillRect/>
          </a:stretch>
        </p:blipFill>
        <p:spPr bwMode="auto">
          <a:xfrm>
            <a:off x="-21833" y="2774727"/>
            <a:ext cx="2316895" cy="170642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lassic Chocolate Eclair Recipe ~Sweet &amp; Savory">
            <a:extLst>
              <a:ext uri="{FF2B5EF4-FFF2-40B4-BE49-F238E27FC236}">
                <a16:creationId xmlns:a16="http://schemas.microsoft.com/office/drawing/2014/main" id="{FA93666B-FE83-4629-8413-4BFA2BB726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322" b="16643"/>
          <a:stretch>
            <a:fillRect/>
          </a:stretch>
        </p:blipFill>
        <p:spPr bwMode="auto">
          <a:xfrm>
            <a:off x="6913289" y="1043753"/>
            <a:ext cx="1661144" cy="137132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JB's Crêpes">
            <a:extLst>
              <a:ext uri="{FF2B5EF4-FFF2-40B4-BE49-F238E27FC236}">
                <a16:creationId xmlns:a16="http://schemas.microsoft.com/office/drawing/2014/main" id="{D9CCC6B5-54CB-E539-2576-4AD3E4EF65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9459" y="2482656"/>
            <a:ext cx="1885122" cy="235640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raditional French Breakfast Foods: How to Make Them at Home">
            <a:extLst>
              <a:ext uri="{FF2B5EF4-FFF2-40B4-BE49-F238E27FC236}">
                <a16:creationId xmlns:a16="http://schemas.microsoft.com/office/drawing/2014/main" id="{BED89095-C39D-3942-893C-8CEEB5E21C6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654172" y="2728426"/>
            <a:ext cx="1546087" cy="206060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he Classic French Cheese Board — Clodagh McKenna">
            <a:extLst>
              <a:ext uri="{FF2B5EF4-FFF2-40B4-BE49-F238E27FC236}">
                <a16:creationId xmlns:a16="http://schemas.microsoft.com/office/drawing/2014/main" id="{7D35EFEF-5781-2A07-DF31-EAE4D98C46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5220" y="1130371"/>
            <a:ext cx="2094016" cy="157051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lassic Coq Au Vin with Red Wine">
            <a:extLst>
              <a:ext uri="{FF2B5EF4-FFF2-40B4-BE49-F238E27FC236}">
                <a16:creationId xmlns:a16="http://schemas.microsoft.com/office/drawing/2014/main" id="{83763FBB-6335-C5A3-FFD0-2490518DDBD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2267" b="12267"/>
          <a:stretch>
            <a:fillRect/>
          </a:stretch>
        </p:blipFill>
        <p:spPr bwMode="auto">
          <a:xfrm>
            <a:off x="5191913" y="1099993"/>
            <a:ext cx="1546087" cy="1553757"/>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What to Eat in France: Typical French Food and Specialties | Food on the  Move">
            <a:extLst>
              <a:ext uri="{FF2B5EF4-FFF2-40B4-BE49-F238E27FC236}">
                <a16:creationId xmlns:a16="http://schemas.microsoft.com/office/drawing/2014/main" id="{1FEF182F-0A62-3AEC-D3AF-E3F2C3D6DAC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776" t="26598" r="7066" b="16849"/>
          <a:stretch>
            <a:fillRect/>
          </a:stretch>
        </p:blipFill>
        <p:spPr bwMode="auto">
          <a:xfrm>
            <a:off x="2483265" y="2778458"/>
            <a:ext cx="1067170" cy="956172"/>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The French are having a tiff about salt in baguettes. And I totally  understand why | French food and drink | The Guardian">
            <a:extLst>
              <a:ext uri="{FF2B5EF4-FFF2-40B4-BE49-F238E27FC236}">
                <a16:creationId xmlns:a16="http://schemas.microsoft.com/office/drawing/2014/main" id="{A73C5C2E-CBF2-C6E0-8711-D11979E5637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5920" r="38792" b="2866"/>
          <a:stretch>
            <a:fillRect/>
          </a:stretch>
        </p:blipFill>
        <p:spPr bwMode="auto">
          <a:xfrm>
            <a:off x="3738638" y="2778458"/>
            <a:ext cx="1843631" cy="206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13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466">
        <p159:morph option="byObject"/>
      </p:transition>
    </mc:Choice>
    <mc:Fallback xmlns="">
      <p:transition spd="slow" advTm="6466">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3">
          <a:extLst>
            <a:ext uri="{FF2B5EF4-FFF2-40B4-BE49-F238E27FC236}">
              <a16:creationId xmlns:a16="http://schemas.microsoft.com/office/drawing/2014/main" id="{72EBA9A9-91BB-5B5E-9DFB-6DCAE349C263}"/>
            </a:ext>
          </a:extLst>
        </p:cNvPr>
        <p:cNvGrpSpPr/>
        <p:nvPr/>
      </p:nvGrpSpPr>
      <p:grpSpPr>
        <a:xfrm>
          <a:off x="0" y="0"/>
          <a:ext cx="0" cy="0"/>
          <a:chOff x="0" y="0"/>
          <a:chExt cx="0" cy="0"/>
        </a:xfrm>
      </p:grpSpPr>
      <p:sp>
        <p:nvSpPr>
          <p:cNvPr id="494" name="Google Shape;494;p61">
            <a:extLst>
              <a:ext uri="{FF2B5EF4-FFF2-40B4-BE49-F238E27FC236}">
                <a16:creationId xmlns:a16="http://schemas.microsoft.com/office/drawing/2014/main" id="{A8F9DE71-C311-810D-A4BF-1ECD81833B85}"/>
              </a:ext>
            </a:extLst>
          </p:cNvPr>
          <p:cNvSpPr txBox="1">
            <a:spLocks noGrp="1"/>
          </p:cNvSpPr>
          <p:nvPr>
            <p:ph type="title"/>
          </p:nvPr>
        </p:nvSpPr>
        <p:spPr>
          <a:xfrm>
            <a:off x="238392" y="417611"/>
            <a:ext cx="725260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Meal Patterns</a:t>
            </a:r>
            <a:endParaRPr dirty="0"/>
          </a:p>
        </p:txBody>
      </p:sp>
      <p:sp>
        <p:nvSpPr>
          <p:cNvPr id="495" name="Google Shape;495;p61">
            <a:extLst>
              <a:ext uri="{FF2B5EF4-FFF2-40B4-BE49-F238E27FC236}">
                <a16:creationId xmlns:a16="http://schemas.microsoft.com/office/drawing/2014/main" id="{A1B44456-D66F-2332-00F3-6EB26C4BD307}"/>
              </a:ext>
            </a:extLst>
          </p:cNvPr>
          <p:cNvSpPr txBox="1">
            <a:spLocks noGrp="1"/>
          </p:cNvSpPr>
          <p:nvPr>
            <p:ph type="body" idx="1"/>
          </p:nvPr>
        </p:nvSpPr>
        <p:spPr>
          <a:xfrm>
            <a:off x="238392" y="1102040"/>
            <a:ext cx="8696602" cy="3623849"/>
          </a:xfrm>
          <a:prstGeom prst="rect">
            <a:avLst/>
          </a:prstGeom>
        </p:spPr>
        <p:txBody>
          <a:bodyPr spcFirstLastPara="1" wrap="square" lIns="91425" tIns="91425" rIns="91425" bIns="91425" anchor="t" anchorCtr="0">
            <a:noAutofit/>
          </a:bodyPr>
          <a:lstStyle/>
          <a:p>
            <a:pPr>
              <a:spcBef>
                <a:spcPts val="200"/>
              </a:spcBef>
              <a:spcAft>
                <a:spcPts val="200"/>
              </a:spcAft>
              <a:buFont typeface="Courier New" panose="02070309020205020404" pitchFamily="49" charset="0"/>
              <a:buChar char="o"/>
            </a:pPr>
            <a:r>
              <a:rPr lang="en-US" b="1" dirty="0"/>
              <a:t>Le petit déjeuner </a:t>
            </a:r>
            <a:r>
              <a:rPr lang="en-US" dirty="0"/>
              <a:t>(breakfast): typically, a simple quick meal, such as croissants or bread with butter and jam, sometimes accompanied by eggs or ham. Adults usually drink coffee or tea, while children often have hot chocolate (New World Encyclopedia, n.d.).</a:t>
            </a:r>
          </a:p>
          <a:p>
            <a:pPr>
              <a:spcBef>
                <a:spcPts val="200"/>
              </a:spcBef>
              <a:spcAft>
                <a:spcPts val="200"/>
              </a:spcAft>
              <a:buFont typeface="Courier New" panose="02070309020205020404" pitchFamily="49" charset="0"/>
              <a:buChar char="o"/>
            </a:pPr>
            <a:r>
              <a:rPr lang="en-US" b="1" dirty="0"/>
              <a:t>Le déjeuner </a:t>
            </a:r>
            <a:r>
              <a:rPr lang="en-US" dirty="0"/>
              <a:t>(lunch): historically, along midday meal, the modern work schedules have shortened lunch to about an hour. In small towns, extended family lunches – especially on Sundays – remain common. Many students and employees eat at school or workplace cafeteria, while other others choose bakery sandwiches or return home (New World Encyclopedia, n.d.).</a:t>
            </a:r>
          </a:p>
          <a:p>
            <a:pPr>
              <a:spcBef>
                <a:spcPts val="200"/>
              </a:spcBef>
              <a:spcAft>
                <a:spcPts val="200"/>
              </a:spcAft>
              <a:buFont typeface="Courier New" panose="02070309020205020404" pitchFamily="49" charset="0"/>
              <a:buChar char="o"/>
            </a:pPr>
            <a:r>
              <a:rPr lang="en-US" b="1" dirty="0"/>
              <a:t>Le </a:t>
            </a:r>
            <a:r>
              <a:rPr lang="en-US" b="1" dirty="0" err="1"/>
              <a:t>dîner</a:t>
            </a:r>
            <a:r>
              <a:rPr lang="en-US" dirty="0"/>
              <a:t> (dinner): evening meal shared with family, also a multi-course structure. Begins with hors d’oeuvre or soup followed by a main dish consisting of a meat with vegetables, and rice/pasta. Sometimes a salad is offered, and then the meal ends with either a cheese course with fruit, or a dessert. Sometimes the cheese course may be replaced by yogurt. This meal is generally accompanied by wine, bread, and mineral water. This meal is often served between the hours of 7:30pm – 11pm (New World Encyclopedia, n.d.).</a:t>
            </a:r>
          </a:p>
          <a:p>
            <a:pPr>
              <a:spcBef>
                <a:spcPts val="200"/>
              </a:spcBef>
              <a:spcAft>
                <a:spcPts val="200"/>
              </a:spcAft>
              <a:buFont typeface="Courier New" panose="02070309020205020404" pitchFamily="49" charset="0"/>
              <a:buChar char="o"/>
            </a:pPr>
            <a:r>
              <a:rPr lang="en-US" b="1" dirty="0"/>
              <a:t>Le </a:t>
            </a:r>
            <a:r>
              <a:rPr lang="en-US" b="1" dirty="0" err="1"/>
              <a:t>goûter</a:t>
            </a:r>
            <a:r>
              <a:rPr lang="en-US" b="1" dirty="0"/>
              <a:t> </a:t>
            </a:r>
            <a:r>
              <a:rPr lang="en-US" dirty="0"/>
              <a:t>(snack): a late afternoon snack typically eaten by children, often pastries, bread with chocolate, or fruit. Adults may have coffee instead. (New World Encyclopedia, n.d.).</a:t>
            </a:r>
            <a:endParaRPr lang="en-US" b="1" dirty="0"/>
          </a:p>
          <a:p>
            <a:pPr>
              <a:spcBef>
                <a:spcPts val="200"/>
              </a:spcBef>
              <a:spcAft>
                <a:spcPts val="200"/>
              </a:spcAft>
              <a:buFont typeface="Courier New" panose="02070309020205020404" pitchFamily="49" charset="0"/>
              <a:buChar char="o"/>
            </a:pPr>
            <a:r>
              <a:rPr lang="en-US" b="1" dirty="0"/>
              <a:t>Apéritifs</a:t>
            </a:r>
            <a:r>
              <a:rPr lang="en-US" dirty="0"/>
              <a:t>: drinks served before meals to stimulate appetite, often paired with small bites (amuse-bouche) like cheese, olives, crackers, or pâté. Common apéritifs include champagne, vermouth, and other dry spirits (</a:t>
            </a:r>
            <a:r>
              <a:rPr lang="en-US" dirty="0" err="1"/>
              <a:t>Bibard</a:t>
            </a:r>
            <a:r>
              <a:rPr lang="en-US" dirty="0"/>
              <a:t>, 2021).</a:t>
            </a:r>
          </a:p>
          <a:p>
            <a:pPr>
              <a:spcBef>
                <a:spcPts val="200"/>
              </a:spcBef>
              <a:spcAft>
                <a:spcPts val="200"/>
              </a:spcAft>
              <a:buFont typeface="Courier New" panose="02070309020205020404" pitchFamily="49" charset="0"/>
              <a:buChar char="o"/>
            </a:pPr>
            <a:r>
              <a:rPr lang="en-US" b="1" dirty="0"/>
              <a:t>Digestifs</a:t>
            </a:r>
            <a:r>
              <a:rPr lang="en-US" dirty="0"/>
              <a:t>: stronger alcoholic beverages served after meals, traditionally believed to aid digestion. Popular options include cognac, fruits brandies, and various liqueurs (</a:t>
            </a:r>
            <a:r>
              <a:rPr lang="en-US" dirty="0" err="1"/>
              <a:t>Bibard</a:t>
            </a:r>
            <a:r>
              <a:rPr lang="en-US" dirty="0"/>
              <a:t>, 2021).</a:t>
            </a:r>
          </a:p>
        </p:txBody>
      </p:sp>
    </p:spTree>
    <p:extLst>
      <p:ext uri="{BB962C8B-B14F-4D97-AF65-F5344CB8AC3E}">
        <p14:creationId xmlns:p14="http://schemas.microsoft.com/office/powerpoint/2010/main" val="2408914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7243">
        <p159:morph option="byObject"/>
      </p:transition>
    </mc:Choice>
    <mc:Fallback xmlns="">
      <p:transition spd="slow" advTm="57243">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3">
          <a:extLst>
            <a:ext uri="{FF2B5EF4-FFF2-40B4-BE49-F238E27FC236}">
              <a16:creationId xmlns:a16="http://schemas.microsoft.com/office/drawing/2014/main" id="{EA293455-A4F0-957A-4B78-A79808E6235C}"/>
            </a:ext>
          </a:extLst>
        </p:cNvPr>
        <p:cNvGrpSpPr/>
        <p:nvPr/>
      </p:nvGrpSpPr>
      <p:grpSpPr>
        <a:xfrm>
          <a:off x="0" y="0"/>
          <a:ext cx="0" cy="0"/>
          <a:chOff x="0" y="0"/>
          <a:chExt cx="0" cy="0"/>
        </a:xfrm>
      </p:grpSpPr>
      <p:sp>
        <p:nvSpPr>
          <p:cNvPr id="494" name="Google Shape;494;p61">
            <a:extLst>
              <a:ext uri="{FF2B5EF4-FFF2-40B4-BE49-F238E27FC236}">
                <a16:creationId xmlns:a16="http://schemas.microsoft.com/office/drawing/2014/main" id="{2C408E93-2EA4-4B8E-BACA-27C8AC604AE2}"/>
              </a:ext>
            </a:extLst>
          </p:cNvPr>
          <p:cNvSpPr txBox="1">
            <a:spLocks noGrp="1"/>
          </p:cNvSpPr>
          <p:nvPr>
            <p:ph type="title"/>
          </p:nvPr>
        </p:nvSpPr>
        <p:spPr>
          <a:xfrm>
            <a:off x="357808" y="574775"/>
            <a:ext cx="725260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Food Prep Methods</a:t>
            </a:r>
            <a:endParaRPr dirty="0"/>
          </a:p>
        </p:txBody>
      </p:sp>
      <p:sp>
        <p:nvSpPr>
          <p:cNvPr id="495" name="Google Shape;495;p61">
            <a:extLst>
              <a:ext uri="{FF2B5EF4-FFF2-40B4-BE49-F238E27FC236}">
                <a16:creationId xmlns:a16="http://schemas.microsoft.com/office/drawing/2014/main" id="{7D332DD0-18AF-DBA4-DEBD-BD3DD42E56A5}"/>
              </a:ext>
            </a:extLst>
          </p:cNvPr>
          <p:cNvSpPr txBox="1">
            <a:spLocks noGrp="1"/>
          </p:cNvSpPr>
          <p:nvPr>
            <p:ph type="body" idx="1"/>
          </p:nvPr>
        </p:nvSpPr>
        <p:spPr>
          <a:xfrm>
            <a:off x="357808" y="1272925"/>
            <a:ext cx="5781735" cy="3295800"/>
          </a:xfrm>
          <a:prstGeom prst="rect">
            <a:avLst/>
          </a:prstGeom>
        </p:spPr>
        <p:txBody>
          <a:bodyPr spcFirstLastPara="1" wrap="square" lIns="91425" tIns="91425" rIns="91425" bIns="91425" anchor="t" anchorCtr="0">
            <a:noAutofit/>
          </a:bodyPr>
          <a:lstStyle/>
          <a:p>
            <a:pPr marL="171450" indent="-171450">
              <a:spcBef>
                <a:spcPts val="200"/>
              </a:spcBef>
              <a:spcAft>
                <a:spcPts val="200"/>
              </a:spcAft>
              <a:buFont typeface="Courier New" panose="02070309020205020404" pitchFamily="49" charset="0"/>
              <a:buChar char="o"/>
            </a:pPr>
            <a:r>
              <a:rPr lang="en-US" sz="1200" b="1" dirty="0"/>
              <a:t>Mirepoix:</a:t>
            </a:r>
            <a:r>
              <a:rPr lang="en-US" sz="1200" dirty="0"/>
              <a:t> a base of sautéed onions, celery and carrots used to build flavor in soups, stews, and sauces.</a:t>
            </a:r>
          </a:p>
          <a:p>
            <a:pPr marL="171450" indent="-171450">
              <a:spcBef>
                <a:spcPts val="200"/>
              </a:spcBef>
              <a:spcAft>
                <a:spcPts val="200"/>
              </a:spcAft>
              <a:buFont typeface="Courier New" panose="02070309020205020404" pitchFamily="49" charset="0"/>
              <a:buChar char="o"/>
            </a:pPr>
            <a:r>
              <a:rPr lang="en-US" sz="1200" b="1" dirty="0"/>
              <a:t>En papillote: </a:t>
            </a:r>
            <a:r>
              <a:rPr lang="en-US" sz="1200" dirty="0"/>
              <a:t>cooking food in a sealed parchment pouch, allowing it to steam in its own juices with added herbs or aromatics.</a:t>
            </a:r>
          </a:p>
          <a:p>
            <a:pPr marL="171450" indent="-171450">
              <a:spcBef>
                <a:spcPts val="200"/>
              </a:spcBef>
              <a:spcAft>
                <a:spcPts val="200"/>
              </a:spcAft>
              <a:buFont typeface="Courier New" panose="02070309020205020404" pitchFamily="49" charset="0"/>
              <a:buChar char="o"/>
            </a:pPr>
            <a:r>
              <a:rPr lang="en-US" sz="1200" b="1" dirty="0" err="1"/>
              <a:t>Déglacer</a:t>
            </a:r>
            <a:r>
              <a:rPr lang="en-US" sz="1200" b="1" dirty="0"/>
              <a:t>: </a:t>
            </a:r>
            <a:r>
              <a:rPr lang="en-US" sz="1200" dirty="0"/>
              <a:t>adding wine, stock, or water to a hot pan to release browned bits, creating the base for many sauces.</a:t>
            </a:r>
          </a:p>
          <a:p>
            <a:pPr marL="171450" indent="-171450">
              <a:spcBef>
                <a:spcPts val="200"/>
              </a:spcBef>
              <a:spcAft>
                <a:spcPts val="200"/>
              </a:spcAft>
              <a:buFont typeface="Courier New" panose="02070309020205020404" pitchFamily="49" charset="0"/>
              <a:buChar char="o"/>
            </a:pPr>
            <a:r>
              <a:rPr lang="en-US" sz="1200" b="1" dirty="0"/>
              <a:t>Sous vide: </a:t>
            </a:r>
            <a:r>
              <a:rPr lang="en-US" sz="1200" dirty="0"/>
              <a:t>vacuum-sealed cooking in a precisely controlled water to maintain tendered and moisture.</a:t>
            </a:r>
          </a:p>
          <a:p>
            <a:pPr marL="171450" indent="-171450">
              <a:spcBef>
                <a:spcPts val="200"/>
              </a:spcBef>
              <a:spcAft>
                <a:spcPts val="200"/>
              </a:spcAft>
              <a:buFont typeface="Courier New" panose="02070309020205020404" pitchFamily="49" charset="0"/>
              <a:buChar char="o"/>
            </a:pPr>
            <a:r>
              <a:rPr lang="en-US" sz="1200" b="1" dirty="0"/>
              <a:t>Flambé: </a:t>
            </a:r>
            <a:r>
              <a:rPr lang="en-US" sz="1200" dirty="0"/>
              <a:t>igniting alcohol like cognac or rum to impart caramelized flavor and dramatic presentation</a:t>
            </a:r>
            <a:r>
              <a:rPr lang="en-US" dirty="0"/>
              <a:t>.</a:t>
            </a:r>
          </a:p>
          <a:p>
            <a:pPr marL="0" indent="0">
              <a:spcBef>
                <a:spcPts val="200"/>
              </a:spcBef>
              <a:spcAft>
                <a:spcPts val="200"/>
              </a:spcAft>
              <a:buNone/>
            </a:pPr>
            <a:endParaRPr lang="en-US" dirty="0"/>
          </a:p>
          <a:p>
            <a:pPr marL="0" indent="0">
              <a:spcBef>
                <a:spcPts val="200"/>
              </a:spcBef>
              <a:spcAft>
                <a:spcPts val="200"/>
              </a:spcAft>
              <a:buNone/>
            </a:pPr>
            <a:r>
              <a:rPr lang="en-US" sz="800" dirty="0"/>
              <a:t>Payne, Laura (n.d.) </a:t>
            </a:r>
            <a:r>
              <a:rPr lang="en-US" sz="800" i="1" dirty="0"/>
              <a:t>French Cuisine. </a:t>
            </a:r>
            <a:r>
              <a:rPr lang="en-US" sz="800" dirty="0"/>
              <a:t>Britannica. </a:t>
            </a:r>
            <a:r>
              <a:rPr lang="en-US" sz="800" dirty="0">
                <a:hlinkClick r:id="rId3"/>
              </a:rPr>
              <a:t>https://www.britannica.com/topic/French-cuisine</a:t>
            </a:r>
            <a:endParaRPr lang="en-US" sz="800" dirty="0"/>
          </a:p>
          <a:p>
            <a:pPr marL="0" indent="0">
              <a:spcBef>
                <a:spcPts val="200"/>
              </a:spcBef>
              <a:spcAft>
                <a:spcPts val="200"/>
              </a:spcAft>
              <a:buNone/>
            </a:pPr>
            <a:endParaRPr lang="en-US" dirty="0"/>
          </a:p>
        </p:txBody>
      </p:sp>
      <p:pic>
        <p:nvPicPr>
          <p:cNvPr id="4098" name="Picture 2" descr="The French Technique to a Clean Kitchen |">
            <a:extLst>
              <a:ext uri="{FF2B5EF4-FFF2-40B4-BE49-F238E27FC236}">
                <a16:creationId xmlns:a16="http://schemas.microsoft.com/office/drawing/2014/main" id="{51C0D7BB-B852-97AC-D763-5C2A3C05E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5417" y="1285875"/>
            <a:ext cx="2390775"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739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2841">
        <p159:morph option="byObject"/>
      </p:transition>
    </mc:Choice>
    <mc:Fallback xmlns="">
      <p:transition spd="slow" advTm="52841">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3">
          <a:extLst>
            <a:ext uri="{FF2B5EF4-FFF2-40B4-BE49-F238E27FC236}">
              <a16:creationId xmlns:a16="http://schemas.microsoft.com/office/drawing/2014/main" id="{FFD221EC-387A-928E-FF3C-1F79378BC6EE}"/>
            </a:ext>
          </a:extLst>
        </p:cNvPr>
        <p:cNvGrpSpPr/>
        <p:nvPr/>
      </p:nvGrpSpPr>
      <p:grpSpPr>
        <a:xfrm>
          <a:off x="0" y="0"/>
          <a:ext cx="0" cy="0"/>
          <a:chOff x="0" y="0"/>
          <a:chExt cx="0" cy="0"/>
        </a:xfrm>
      </p:grpSpPr>
      <p:sp>
        <p:nvSpPr>
          <p:cNvPr id="494" name="Google Shape;494;p61">
            <a:extLst>
              <a:ext uri="{FF2B5EF4-FFF2-40B4-BE49-F238E27FC236}">
                <a16:creationId xmlns:a16="http://schemas.microsoft.com/office/drawing/2014/main" id="{61FDDE73-91C6-245C-26F6-1882E8C89FC2}"/>
              </a:ext>
            </a:extLst>
          </p:cNvPr>
          <p:cNvSpPr txBox="1">
            <a:spLocks noGrp="1"/>
          </p:cNvSpPr>
          <p:nvPr>
            <p:ph type="title"/>
          </p:nvPr>
        </p:nvSpPr>
        <p:spPr>
          <a:xfrm>
            <a:off x="425868" y="478012"/>
            <a:ext cx="4711500" cy="572700"/>
          </a:xfrm>
        </p:spPr>
        <p:txBody>
          <a:bodyPr spcFirstLastPara="1" wrap="square" lIns="91425" tIns="91425" rIns="91425" bIns="91425" anchor="t" anchorCtr="0">
            <a:normAutofit/>
          </a:bodyPr>
          <a:lstStyle/>
          <a:p>
            <a:pPr marL="0" lvl="0" indent="0" rtl="0">
              <a:lnSpc>
                <a:spcPct val="90000"/>
              </a:lnSpc>
              <a:spcBef>
                <a:spcPts val="0"/>
              </a:spcBef>
              <a:spcAft>
                <a:spcPts val="0"/>
              </a:spcAft>
              <a:buNone/>
            </a:pPr>
            <a:r>
              <a:rPr lang="en-US" sz="2800" dirty="0"/>
              <a:t>Cultural Influence</a:t>
            </a:r>
          </a:p>
        </p:txBody>
      </p:sp>
      <p:sp>
        <p:nvSpPr>
          <p:cNvPr id="499" name="Text Placeholder 2">
            <a:extLst>
              <a:ext uri="{FF2B5EF4-FFF2-40B4-BE49-F238E27FC236}">
                <a16:creationId xmlns:a16="http://schemas.microsoft.com/office/drawing/2014/main" id="{D980D201-8C2E-3BFA-8DDC-C5E7A22D2CB6}"/>
              </a:ext>
            </a:extLst>
          </p:cNvPr>
          <p:cNvSpPr>
            <a:spLocks noGrp="1"/>
          </p:cNvSpPr>
          <p:nvPr>
            <p:ph type="body" idx="1"/>
          </p:nvPr>
        </p:nvSpPr>
        <p:spPr>
          <a:xfrm>
            <a:off x="425868" y="1246800"/>
            <a:ext cx="5365332" cy="3295800"/>
          </a:xfrm>
        </p:spPr>
        <p:txBody>
          <a:bodyPr/>
          <a:lstStyle/>
          <a:p>
            <a:pPr>
              <a:spcBef>
                <a:spcPts val="200"/>
              </a:spcBef>
              <a:spcAft>
                <a:spcPts val="200"/>
              </a:spcAft>
              <a:buFont typeface="Courier New" panose="02070309020205020404" pitchFamily="49" charset="0"/>
              <a:buChar char="o"/>
            </a:pPr>
            <a:r>
              <a:rPr lang="en-US" b="1" dirty="0"/>
              <a:t>Historically: </a:t>
            </a:r>
            <a:r>
              <a:rPr lang="en-US" dirty="0"/>
              <a:t>French food culture emphasized formal meals, strict table etiquette, long family lunches, regional traditions, and wine served daily. Meals were generally slow, savored, ritualized, and deeply tied to an individuals’ cultural identity. (UNESCO; Fischler, 1988)</a:t>
            </a:r>
          </a:p>
          <a:p>
            <a:pPr>
              <a:spcBef>
                <a:spcPts val="200"/>
              </a:spcBef>
              <a:spcAft>
                <a:spcPts val="200"/>
              </a:spcAft>
              <a:buFont typeface="Courier New" panose="02070309020205020404" pitchFamily="49" charset="0"/>
              <a:buChar char="o"/>
            </a:pPr>
            <a:r>
              <a:rPr lang="en-US" b="1" dirty="0"/>
              <a:t>Modern-day: </a:t>
            </a:r>
            <a:r>
              <a:rPr lang="en-US" dirty="0"/>
              <a:t>Although art de vivre and their appreciation for having quality food remains, the modern life has shortened lunch breaks to only 1 hour, when usually it was at least 2 hours. It has also made café culture and casual dining more common. But regardless, individuals still value fresh, seasonal foods, but with more flexibility and multicultural influence (</a:t>
            </a:r>
            <a:r>
              <a:rPr lang="en-US" dirty="0" err="1"/>
              <a:t>Rampont</a:t>
            </a:r>
            <a:r>
              <a:rPr lang="en-US" dirty="0"/>
              <a:t>, 2025).</a:t>
            </a:r>
          </a:p>
          <a:p>
            <a:pPr>
              <a:spcBef>
                <a:spcPts val="200"/>
              </a:spcBef>
              <a:spcAft>
                <a:spcPts val="200"/>
              </a:spcAft>
              <a:buFont typeface="Courier New" panose="02070309020205020404" pitchFamily="49" charset="0"/>
              <a:buChar char="o"/>
            </a:pPr>
            <a:r>
              <a:rPr lang="en-US" b="1" dirty="0"/>
              <a:t>Influence: </a:t>
            </a:r>
            <a:r>
              <a:rPr lang="en-US" dirty="0"/>
              <a:t>Strong cultural identity around cuisines encourage traditional dishes, seasonal produce, and multicourse meals. The shift toward a faster lifestyle has increased consumption of bakery sandwiches, café meals, and simpler everyday foods.</a:t>
            </a:r>
          </a:p>
        </p:txBody>
      </p:sp>
      <p:pic>
        <p:nvPicPr>
          <p:cNvPr id="6148" name="Picture 4" descr="Living a french lifestyle with a dinner party at home. Blue table cover with glassware, blue and white plate on a table.">
            <a:extLst>
              <a:ext uri="{FF2B5EF4-FFF2-40B4-BE49-F238E27FC236}">
                <a16:creationId xmlns:a16="http://schemas.microsoft.com/office/drawing/2014/main" id="{0DDD6F10-9DFB-59B0-4276-853878624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240" y="1017725"/>
            <a:ext cx="2753892" cy="37255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193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526">
        <p159:morph option="byObject"/>
      </p:transition>
    </mc:Choice>
    <mc:Fallback xmlns="">
      <p:transition spd="slow" advTm="60526">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3">
          <a:extLst>
            <a:ext uri="{FF2B5EF4-FFF2-40B4-BE49-F238E27FC236}">
              <a16:creationId xmlns:a16="http://schemas.microsoft.com/office/drawing/2014/main" id="{72F4D338-D1F3-EBCA-ACD5-F62FF7B34573}"/>
            </a:ext>
          </a:extLst>
        </p:cNvPr>
        <p:cNvGrpSpPr/>
        <p:nvPr/>
      </p:nvGrpSpPr>
      <p:grpSpPr>
        <a:xfrm>
          <a:off x="0" y="0"/>
          <a:ext cx="0" cy="0"/>
          <a:chOff x="0" y="0"/>
          <a:chExt cx="0" cy="0"/>
        </a:xfrm>
      </p:grpSpPr>
      <p:sp>
        <p:nvSpPr>
          <p:cNvPr id="494" name="Google Shape;494;p61">
            <a:extLst>
              <a:ext uri="{FF2B5EF4-FFF2-40B4-BE49-F238E27FC236}">
                <a16:creationId xmlns:a16="http://schemas.microsoft.com/office/drawing/2014/main" id="{8FA46DD1-1A6B-A9AA-EA59-AED2EEF8588C}"/>
              </a:ext>
            </a:extLst>
          </p:cNvPr>
          <p:cNvSpPr txBox="1">
            <a:spLocks noGrp="1"/>
          </p:cNvSpPr>
          <p:nvPr>
            <p:ph type="title"/>
          </p:nvPr>
        </p:nvSpPr>
        <p:spPr>
          <a:xfrm>
            <a:off x="275927" y="445025"/>
            <a:ext cx="4711500" cy="572700"/>
          </a:xfrm>
        </p:spPr>
        <p:txBody>
          <a:bodyPr spcFirstLastPara="1" wrap="square" lIns="91425" tIns="91425" rIns="91425" bIns="91425" anchor="t" anchorCtr="0">
            <a:normAutofit/>
          </a:bodyPr>
          <a:lstStyle/>
          <a:p>
            <a:pPr marL="0" lvl="0" indent="0" rtl="0">
              <a:lnSpc>
                <a:spcPct val="90000"/>
              </a:lnSpc>
              <a:spcBef>
                <a:spcPts val="0"/>
              </a:spcBef>
              <a:spcAft>
                <a:spcPts val="0"/>
              </a:spcAft>
              <a:buNone/>
            </a:pPr>
            <a:r>
              <a:rPr lang="en-US" sz="2800" dirty="0"/>
              <a:t>Demographics</a:t>
            </a:r>
          </a:p>
        </p:txBody>
      </p:sp>
      <p:sp>
        <p:nvSpPr>
          <p:cNvPr id="499" name="Text Placeholder 2">
            <a:extLst>
              <a:ext uri="{FF2B5EF4-FFF2-40B4-BE49-F238E27FC236}">
                <a16:creationId xmlns:a16="http://schemas.microsoft.com/office/drawing/2014/main" id="{30CBC3E9-6262-A7C7-2F90-0894712ABC42}"/>
              </a:ext>
            </a:extLst>
          </p:cNvPr>
          <p:cNvSpPr>
            <a:spLocks noGrp="1"/>
          </p:cNvSpPr>
          <p:nvPr>
            <p:ph type="body" idx="1"/>
          </p:nvPr>
        </p:nvSpPr>
        <p:spPr>
          <a:xfrm>
            <a:off x="275927" y="1017725"/>
            <a:ext cx="5148798" cy="3625646"/>
          </a:xfrm>
        </p:spPr>
        <p:txBody>
          <a:bodyPr/>
          <a:lstStyle/>
          <a:p>
            <a:pPr>
              <a:spcBef>
                <a:spcPts val="200"/>
              </a:spcBef>
              <a:spcAft>
                <a:spcPts val="200"/>
              </a:spcAft>
              <a:buFont typeface="Courier New" panose="02070309020205020404" pitchFamily="49" charset="0"/>
              <a:buChar char="o"/>
            </a:pPr>
            <a:r>
              <a:rPr lang="en-US" b="1" dirty="0"/>
              <a:t>Population</a:t>
            </a:r>
          </a:p>
          <a:p>
            <a:pPr lvl="1">
              <a:lnSpc>
                <a:spcPct val="100000"/>
              </a:lnSpc>
              <a:spcBef>
                <a:spcPts val="200"/>
              </a:spcBef>
              <a:spcAft>
                <a:spcPts val="200"/>
              </a:spcAft>
              <a:buFont typeface="Arial" panose="020B0604020202020204" pitchFamily="34" charset="0"/>
              <a:buChar char="•"/>
            </a:pPr>
            <a:r>
              <a:rPr lang="en-US" sz="1100" dirty="0"/>
              <a:t>68.4 million (2024) </a:t>
            </a:r>
            <a:r>
              <a:rPr lang="en-US" sz="1100" dirty="0">
                <a:sym typeface="Wingdings" pitchFamily="2" charset="2"/>
              </a:rPr>
              <a:t> 49% male, 51% female</a:t>
            </a:r>
          </a:p>
          <a:p>
            <a:pPr>
              <a:spcBef>
                <a:spcPts val="200"/>
              </a:spcBef>
              <a:spcAft>
                <a:spcPts val="200"/>
              </a:spcAft>
              <a:buFont typeface="Courier New" panose="02070309020205020404" pitchFamily="49" charset="0"/>
              <a:buChar char="o"/>
            </a:pPr>
            <a:r>
              <a:rPr lang="en-US" b="1" dirty="0">
                <a:sym typeface="Wingdings" pitchFamily="2" charset="2"/>
              </a:rPr>
              <a:t>Age</a:t>
            </a:r>
          </a:p>
          <a:p>
            <a:pPr lvl="1">
              <a:lnSpc>
                <a:spcPct val="100000"/>
              </a:lnSpc>
              <a:spcBef>
                <a:spcPts val="200"/>
              </a:spcBef>
              <a:spcAft>
                <a:spcPts val="200"/>
              </a:spcAft>
              <a:buFont typeface="Arial" panose="020B0604020202020204" pitchFamily="34" charset="0"/>
              <a:buChar char="•"/>
            </a:pPr>
            <a:r>
              <a:rPr lang="en-US" sz="1100" dirty="0">
                <a:sym typeface="Wingdings" pitchFamily="2" charset="2"/>
              </a:rPr>
              <a:t>0-14 (17.3%) ; 15-64 (60.7%) ; 65+ (22%)</a:t>
            </a:r>
          </a:p>
          <a:p>
            <a:pPr marL="596900" lvl="1" indent="0">
              <a:lnSpc>
                <a:spcPct val="100000"/>
              </a:lnSpc>
              <a:spcBef>
                <a:spcPts val="200"/>
              </a:spcBef>
              <a:spcAft>
                <a:spcPts val="200"/>
              </a:spcAft>
              <a:buNone/>
            </a:pPr>
            <a:endParaRPr lang="en-US" sz="1100" dirty="0"/>
          </a:p>
          <a:p>
            <a:pPr>
              <a:spcBef>
                <a:spcPts val="200"/>
              </a:spcBef>
              <a:spcAft>
                <a:spcPts val="200"/>
              </a:spcAft>
              <a:buFont typeface="Courier New" panose="02070309020205020404" pitchFamily="49" charset="0"/>
              <a:buChar char="o"/>
            </a:pPr>
            <a:r>
              <a:rPr lang="en-US" b="1" dirty="0"/>
              <a:t>Obesity Rate: </a:t>
            </a:r>
            <a:r>
              <a:rPr lang="en-US" dirty="0"/>
              <a:t>21.6%</a:t>
            </a:r>
          </a:p>
          <a:p>
            <a:pPr marL="114300" indent="0">
              <a:spcBef>
                <a:spcPts val="200"/>
              </a:spcBef>
              <a:spcAft>
                <a:spcPts val="200"/>
              </a:spcAft>
              <a:buNone/>
            </a:pPr>
            <a:endParaRPr lang="en-US" dirty="0"/>
          </a:p>
          <a:p>
            <a:pPr>
              <a:spcBef>
                <a:spcPts val="200"/>
              </a:spcBef>
              <a:spcAft>
                <a:spcPts val="200"/>
              </a:spcAft>
              <a:buFont typeface="Courier New" panose="02070309020205020404" pitchFamily="49" charset="0"/>
              <a:buChar char="o"/>
            </a:pPr>
            <a:r>
              <a:rPr lang="en-US" b="1" dirty="0"/>
              <a:t>Religions</a:t>
            </a:r>
          </a:p>
          <a:p>
            <a:pPr lvl="1">
              <a:lnSpc>
                <a:spcPct val="100000"/>
              </a:lnSpc>
              <a:spcBef>
                <a:spcPts val="200"/>
              </a:spcBef>
              <a:spcAft>
                <a:spcPts val="200"/>
              </a:spcAft>
              <a:buFont typeface="Arial" panose="020B0604020202020204" pitchFamily="34" charset="0"/>
              <a:buChar char="•"/>
            </a:pPr>
            <a:r>
              <a:rPr lang="en-US" sz="1100" dirty="0"/>
              <a:t>Roman Catholic 47%, Muslim 4%, Protestant 2%, Buddhist 2%, Orthodox 1%, Jewish 1%, other 1%, none 33%, unspecified 9%</a:t>
            </a:r>
            <a:endParaRPr lang="en-US" dirty="0"/>
          </a:p>
          <a:p>
            <a:pPr>
              <a:spcBef>
                <a:spcPts val="200"/>
              </a:spcBef>
              <a:spcAft>
                <a:spcPts val="200"/>
              </a:spcAft>
              <a:buFont typeface="Courier New" panose="02070309020205020404" pitchFamily="49" charset="0"/>
              <a:buChar char="o"/>
            </a:pPr>
            <a:r>
              <a:rPr lang="en-US" b="1" dirty="0"/>
              <a:t>Ethnic groups </a:t>
            </a:r>
          </a:p>
          <a:p>
            <a:pPr lvl="1">
              <a:lnSpc>
                <a:spcPct val="100000"/>
              </a:lnSpc>
              <a:spcBef>
                <a:spcPts val="200"/>
              </a:spcBef>
              <a:spcAft>
                <a:spcPts val="200"/>
              </a:spcAft>
              <a:buFont typeface="Arial" panose="020B0604020202020204" pitchFamily="34" charset="0"/>
              <a:buChar char="•"/>
            </a:pPr>
            <a:r>
              <a:rPr lang="en-US" sz="1100" dirty="0"/>
              <a:t>Celtic and Latin with Teutonic, Slavic, North African (Algerian, Moroccan, Tunisian), Indochinese, Basque minorities</a:t>
            </a:r>
          </a:p>
          <a:p>
            <a:pPr lvl="1">
              <a:lnSpc>
                <a:spcPct val="100000"/>
              </a:lnSpc>
              <a:spcBef>
                <a:spcPts val="200"/>
              </a:spcBef>
              <a:spcAft>
                <a:spcPts val="200"/>
              </a:spcAft>
              <a:buFont typeface="Arial" panose="020B0604020202020204" pitchFamily="34" charset="0"/>
              <a:buChar char="•"/>
            </a:pPr>
            <a:endParaRPr lang="en-US" sz="1100" dirty="0"/>
          </a:p>
          <a:p>
            <a:pPr marL="114300" indent="0">
              <a:buNone/>
            </a:pPr>
            <a:endParaRPr lang="en-US" sz="800" dirty="0"/>
          </a:p>
          <a:p>
            <a:pPr marL="114300" indent="0">
              <a:buNone/>
            </a:pPr>
            <a:r>
              <a:rPr lang="en-US" sz="800" dirty="0"/>
              <a:t>Central Intelligence Agency. (2023). </a:t>
            </a:r>
            <a:r>
              <a:rPr lang="en-US" sz="800" i="1" dirty="0"/>
              <a:t>The World Factbook: France.</a:t>
            </a:r>
            <a:r>
              <a:rPr lang="en-US" sz="800" dirty="0"/>
              <a:t> </a:t>
            </a:r>
            <a:r>
              <a:rPr lang="en-US" sz="800" u="sng" dirty="0">
                <a:hlinkClick r:id="rId3"/>
              </a:rPr>
              <a:t>https://www.cia.gov/the-world-factbook/countries/france/</a:t>
            </a:r>
            <a:endParaRPr lang="en-US" sz="800" dirty="0"/>
          </a:p>
          <a:p>
            <a:pPr marL="114300" indent="0">
              <a:buNone/>
            </a:pPr>
            <a:endParaRPr lang="en-US" dirty="0"/>
          </a:p>
        </p:txBody>
      </p:sp>
      <p:sp>
        <p:nvSpPr>
          <p:cNvPr id="2" name="Text Placeholder 2">
            <a:extLst>
              <a:ext uri="{FF2B5EF4-FFF2-40B4-BE49-F238E27FC236}">
                <a16:creationId xmlns:a16="http://schemas.microsoft.com/office/drawing/2014/main" id="{B097E2DF-FCC3-68E2-0530-AD2AE6C2DEE6}"/>
              </a:ext>
            </a:extLst>
          </p:cNvPr>
          <p:cNvSpPr txBox="1">
            <a:spLocks/>
          </p:cNvSpPr>
          <p:nvPr/>
        </p:nvSpPr>
        <p:spPr>
          <a:xfrm>
            <a:off x="5385173" y="1017725"/>
            <a:ext cx="3351856" cy="3295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100" b="0" i="0" u="none" strike="noStrike" cap="none">
                <a:solidFill>
                  <a:schemeClr val="dk2"/>
                </a:solidFill>
                <a:latin typeface="Montserrat"/>
                <a:ea typeface="Montserrat"/>
                <a:cs typeface="Montserrat"/>
                <a:sym typeface="Montserrat"/>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2"/>
                </a:solidFill>
                <a:latin typeface="Montserrat"/>
                <a:ea typeface="Montserrat"/>
                <a:cs typeface="Montserrat"/>
                <a:sym typeface="Montserrat"/>
              </a:defRPr>
            </a:lvl9pPr>
          </a:lstStyle>
          <a:p>
            <a:pPr>
              <a:spcBef>
                <a:spcPts val="200"/>
              </a:spcBef>
              <a:spcAft>
                <a:spcPts val="200"/>
              </a:spcAft>
              <a:buFont typeface="Courier New" panose="02070309020205020404" pitchFamily="49" charset="0"/>
              <a:buChar char="o"/>
            </a:pPr>
            <a:r>
              <a:rPr lang="en-US" sz="1000" b="1" dirty="0">
                <a:solidFill>
                  <a:srgbClr val="0070C0"/>
                </a:solidFill>
              </a:rPr>
              <a:t>Population size </a:t>
            </a:r>
            <a:r>
              <a:rPr lang="en-US" sz="1000" b="1" dirty="0">
                <a:solidFill>
                  <a:srgbClr val="0070C0"/>
                </a:solidFill>
                <a:sym typeface="Wingdings" pitchFamily="2" charset="2"/>
              </a:rPr>
              <a:t> </a:t>
            </a:r>
            <a:r>
              <a:rPr lang="en-US" sz="1000" dirty="0">
                <a:solidFill>
                  <a:srgbClr val="0070C0"/>
                </a:solidFill>
                <a:sym typeface="Wingdings" pitchFamily="2" charset="2"/>
              </a:rPr>
              <a:t>increased food production demands</a:t>
            </a:r>
          </a:p>
          <a:p>
            <a:pPr marL="114300" indent="0">
              <a:spcBef>
                <a:spcPts val="200"/>
              </a:spcBef>
              <a:spcAft>
                <a:spcPts val="200"/>
              </a:spcAft>
              <a:buNone/>
            </a:pPr>
            <a:endParaRPr lang="en-US" sz="1000" dirty="0">
              <a:solidFill>
                <a:srgbClr val="0070C0"/>
              </a:solidFill>
              <a:sym typeface="Wingdings" pitchFamily="2" charset="2"/>
            </a:endParaRPr>
          </a:p>
          <a:p>
            <a:pPr>
              <a:spcBef>
                <a:spcPts val="200"/>
              </a:spcBef>
              <a:spcAft>
                <a:spcPts val="200"/>
              </a:spcAft>
              <a:buFont typeface="Courier New" panose="02070309020205020404" pitchFamily="49" charset="0"/>
              <a:buChar char="o"/>
            </a:pPr>
            <a:r>
              <a:rPr lang="en-US" sz="1000" b="1" dirty="0">
                <a:solidFill>
                  <a:srgbClr val="0070C0"/>
                </a:solidFill>
                <a:sym typeface="Wingdings" pitchFamily="2" charset="2"/>
              </a:rPr>
              <a:t>Age distribution  </a:t>
            </a:r>
            <a:r>
              <a:rPr lang="en-US" sz="1000" dirty="0">
                <a:solidFill>
                  <a:srgbClr val="0070C0"/>
                </a:solidFill>
                <a:sym typeface="Wingdings" pitchFamily="2" charset="2"/>
              </a:rPr>
              <a:t>can influence food market, meal programs, and diet trends</a:t>
            </a:r>
          </a:p>
          <a:p>
            <a:pPr marL="114300" indent="0">
              <a:spcBef>
                <a:spcPts val="200"/>
              </a:spcBef>
              <a:spcAft>
                <a:spcPts val="200"/>
              </a:spcAft>
              <a:buNone/>
            </a:pPr>
            <a:endParaRPr lang="en-US" sz="1000" dirty="0">
              <a:solidFill>
                <a:srgbClr val="0070C0"/>
              </a:solidFill>
              <a:sym typeface="Wingdings" pitchFamily="2" charset="2"/>
            </a:endParaRPr>
          </a:p>
          <a:p>
            <a:pPr>
              <a:spcBef>
                <a:spcPts val="200"/>
              </a:spcBef>
              <a:spcAft>
                <a:spcPts val="200"/>
              </a:spcAft>
              <a:buFont typeface="Courier New" panose="02070309020205020404" pitchFamily="49" charset="0"/>
              <a:buChar char="o"/>
            </a:pPr>
            <a:r>
              <a:rPr lang="en-US" sz="1000" b="1" dirty="0">
                <a:solidFill>
                  <a:srgbClr val="0070C0"/>
                </a:solidFill>
                <a:sym typeface="Wingdings" pitchFamily="2" charset="2"/>
              </a:rPr>
              <a:t>Obesity Rates  </a:t>
            </a:r>
            <a:r>
              <a:rPr lang="en-US" sz="1000" dirty="0">
                <a:solidFill>
                  <a:srgbClr val="0070C0"/>
                </a:solidFill>
                <a:sym typeface="Wingdings" pitchFamily="2" charset="2"/>
              </a:rPr>
              <a:t>reflects shifts towards more processed foods and changing lifestyle patterns</a:t>
            </a:r>
          </a:p>
          <a:p>
            <a:pPr>
              <a:spcBef>
                <a:spcPts val="200"/>
              </a:spcBef>
              <a:spcAft>
                <a:spcPts val="200"/>
              </a:spcAft>
              <a:buFont typeface="Courier New" panose="02070309020205020404" pitchFamily="49" charset="0"/>
              <a:buChar char="o"/>
            </a:pPr>
            <a:endParaRPr lang="en-US" sz="1000" dirty="0">
              <a:solidFill>
                <a:srgbClr val="0070C0"/>
              </a:solidFill>
              <a:sym typeface="Wingdings" pitchFamily="2" charset="2"/>
            </a:endParaRPr>
          </a:p>
          <a:p>
            <a:pPr>
              <a:spcBef>
                <a:spcPts val="200"/>
              </a:spcBef>
              <a:spcAft>
                <a:spcPts val="200"/>
              </a:spcAft>
              <a:buFont typeface="Courier New" panose="02070309020205020404" pitchFamily="49" charset="0"/>
              <a:buChar char="o"/>
            </a:pPr>
            <a:r>
              <a:rPr lang="en-US" sz="1000" b="1" dirty="0">
                <a:solidFill>
                  <a:srgbClr val="0070C0"/>
                </a:solidFill>
                <a:sym typeface="Wingdings" pitchFamily="2" charset="2"/>
              </a:rPr>
              <a:t>Religious percentages </a:t>
            </a:r>
            <a:r>
              <a:rPr lang="en-US" sz="1000" dirty="0">
                <a:solidFill>
                  <a:srgbClr val="0070C0"/>
                </a:solidFill>
                <a:sym typeface="Wingdings" pitchFamily="2" charset="2"/>
              </a:rPr>
              <a:t> can influence fasting patterns, ingredient restrictions, and holiday foods that are served. (i.e. halal)</a:t>
            </a:r>
          </a:p>
          <a:p>
            <a:pPr marL="114300" indent="0">
              <a:spcBef>
                <a:spcPts val="200"/>
              </a:spcBef>
              <a:spcAft>
                <a:spcPts val="200"/>
              </a:spcAft>
              <a:buNone/>
            </a:pPr>
            <a:endParaRPr lang="en-US" sz="1000" dirty="0">
              <a:solidFill>
                <a:srgbClr val="0070C0"/>
              </a:solidFill>
              <a:sym typeface="Wingdings" pitchFamily="2" charset="2"/>
            </a:endParaRPr>
          </a:p>
          <a:p>
            <a:pPr>
              <a:spcBef>
                <a:spcPts val="200"/>
              </a:spcBef>
              <a:spcAft>
                <a:spcPts val="200"/>
              </a:spcAft>
              <a:buFont typeface="Courier New" panose="02070309020205020404" pitchFamily="49" charset="0"/>
              <a:buChar char="o"/>
            </a:pPr>
            <a:r>
              <a:rPr lang="en-US" sz="1000" b="1" dirty="0">
                <a:solidFill>
                  <a:srgbClr val="0070C0"/>
                </a:solidFill>
                <a:sym typeface="Wingdings" pitchFamily="2" charset="2"/>
              </a:rPr>
              <a:t>Cultural/Ethnic diversity </a:t>
            </a:r>
            <a:r>
              <a:rPr lang="en-US" sz="1000" dirty="0">
                <a:solidFill>
                  <a:srgbClr val="0070C0"/>
                </a:solidFill>
                <a:sym typeface="Wingdings" pitchFamily="2" charset="2"/>
              </a:rPr>
              <a:t> affects acculturation and globalization of food trends.</a:t>
            </a:r>
          </a:p>
        </p:txBody>
      </p:sp>
    </p:spTree>
    <p:extLst>
      <p:ext uri="{BB962C8B-B14F-4D97-AF65-F5344CB8AC3E}">
        <p14:creationId xmlns:p14="http://schemas.microsoft.com/office/powerpoint/2010/main" val="1150518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5864">
        <p159:morph option="byObject"/>
      </p:transition>
    </mc:Choice>
    <mc:Fallback xmlns="">
      <p:transition spd="slow" advTm="65864">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3">
          <a:extLst>
            <a:ext uri="{FF2B5EF4-FFF2-40B4-BE49-F238E27FC236}">
              <a16:creationId xmlns:a16="http://schemas.microsoft.com/office/drawing/2014/main" id="{0FCA2BAF-8D87-31C8-739F-ABE7CA946940}"/>
            </a:ext>
          </a:extLst>
        </p:cNvPr>
        <p:cNvGrpSpPr/>
        <p:nvPr/>
      </p:nvGrpSpPr>
      <p:grpSpPr>
        <a:xfrm>
          <a:off x="0" y="0"/>
          <a:ext cx="0" cy="0"/>
          <a:chOff x="0" y="0"/>
          <a:chExt cx="0" cy="0"/>
        </a:xfrm>
      </p:grpSpPr>
      <p:sp>
        <p:nvSpPr>
          <p:cNvPr id="494" name="Google Shape;494;p61">
            <a:extLst>
              <a:ext uri="{FF2B5EF4-FFF2-40B4-BE49-F238E27FC236}">
                <a16:creationId xmlns:a16="http://schemas.microsoft.com/office/drawing/2014/main" id="{C819BC24-AA64-1871-2334-6C7F678759B8}"/>
              </a:ext>
            </a:extLst>
          </p:cNvPr>
          <p:cNvSpPr txBox="1">
            <a:spLocks noGrp="1"/>
          </p:cNvSpPr>
          <p:nvPr>
            <p:ph type="title"/>
          </p:nvPr>
        </p:nvSpPr>
        <p:spPr>
          <a:xfrm>
            <a:off x="291547" y="421213"/>
            <a:ext cx="4711500" cy="572700"/>
          </a:xfrm>
        </p:spPr>
        <p:txBody>
          <a:bodyPr spcFirstLastPara="1" wrap="square" lIns="91425" tIns="91425" rIns="91425" bIns="91425" anchor="t" anchorCtr="0">
            <a:normAutofit/>
          </a:bodyPr>
          <a:lstStyle/>
          <a:p>
            <a:pPr marL="0" lvl="0" indent="0" rtl="0">
              <a:lnSpc>
                <a:spcPct val="90000"/>
              </a:lnSpc>
              <a:spcBef>
                <a:spcPts val="0"/>
              </a:spcBef>
              <a:spcAft>
                <a:spcPts val="0"/>
              </a:spcAft>
              <a:buNone/>
            </a:pPr>
            <a:r>
              <a:rPr lang="en-US" sz="2800" dirty="0"/>
              <a:t>Social Structure</a:t>
            </a:r>
          </a:p>
        </p:txBody>
      </p:sp>
      <p:sp>
        <p:nvSpPr>
          <p:cNvPr id="499" name="Text Placeholder 2">
            <a:extLst>
              <a:ext uri="{FF2B5EF4-FFF2-40B4-BE49-F238E27FC236}">
                <a16:creationId xmlns:a16="http://schemas.microsoft.com/office/drawing/2014/main" id="{8627DDDF-8CF4-7429-E896-E5776EEE5FC5}"/>
              </a:ext>
            </a:extLst>
          </p:cNvPr>
          <p:cNvSpPr>
            <a:spLocks noGrp="1"/>
          </p:cNvSpPr>
          <p:nvPr>
            <p:ph type="body" idx="1"/>
          </p:nvPr>
        </p:nvSpPr>
        <p:spPr>
          <a:xfrm>
            <a:off x="291547" y="993913"/>
            <a:ext cx="5194853" cy="3429000"/>
          </a:xfrm>
        </p:spPr>
        <p:txBody>
          <a:bodyPr/>
          <a:lstStyle/>
          <a:p>
            <a:pPr>
              <a:buFont typeface="Courier New" panose="02070309020205020404" pitchFamily="49" charset="0"/>
              <a:buChar char="o"/>
            </a:pPr>
            <a:r>
              <a:rPr lang="en-US" b="1" dirty="0"/>
              <a:t>Historically: </a:t>
            </a:r>
            <a:r>
              <a:rPr lang="en-US" dirty="0"/>
              <a:t>Most families ate at home, with long midday meals and a strong routine shared family eating. Children often returned home for lunch and meals were centered around homemade meals with their caregivers (Fischler, 1988).</a:t>
            </a:r>
          </a:p>
          <a:p>
            <a:pPr>
              <a:buFont typeface="Courier New" panose="02070309020205020404" pitchFamily="49" charset="0"/>
              <a:buChar char="o"/>
            </a:pPr>
            <a:endParaRPr lang="en-US" dirty="0"/>
          </a:p>
          <a:p>
            <a:pPr>
              <a:buFont typeface="Courier New" panose="02070309020205020404" pitchFamily="49" charset="0"/>
              <a:buChar char="o"/>
            </a:pPr>
            <a:r>
              <a:rPr lang="en-US" b="1" dirty="0"/>
              <a:t>Modern-day: </a:t>
            </a:r>
            <a:r>
              <a:rPr lang="en-US" dirty="0"/>
              <a:t>Shorter work and school lunch breaks mean many adults and students now eat at cafeterias, corporate canteens, or rely on bakery sandwiches instead of going home to eat (</a:t>
            </a:r>
            <a:r>
              <a:rPr lang="en-US" dirty="0" err="1"/>
              <a:t>Bibard</a:t>
            </a:r>
            <a:r>
              <a:rPr lang="en-US" dirty="0"/>
              <a:t>, 2021).</a:t>
            </a:r>
          </a:p>
          <a:p>
            <a:pPr>
              <a:buFont typeface="Courier New" panose="02070309020205020404" pitchFamily="49" charset="0"/>
              <a:buChar char="o"/>
            </a:pPr>
            <a:endParaRPr lang="en-US" dirty="0"/>
          </a:p>
          <a:p>
            <a:pPr>
              <a:buFont typeface="Courier New" panose="02070309020205020404" pitchFamily="49" charset="0"/>
              <a:buChar char="o"/>
            </a:pPr>
            <a:r>
              <a:rPr lang="en-US" b="1" dirty="0"/>
              <a:t>Shift in family routines: </a:t>
            </a:r>
            <a:r>
              <a:rPr lang="en-US" dirty="0"/>
              <a:t>While dinner remains important for family connections, weekday meals are quicker and more simple due to modern-day schedules and dual income households – with the mother (historically the caregiver) now working as well (</a:t>
            </a:r>
            <a:r>
              <a:rPr lang="en-US" dirty="0" err="1"/>
              <a:t>Rampont</a:t>
            </a:r>
            <a:r>
              <a:rPr lang="en-US" dirty="0"/>
              <a:t>, 2025).</a:t>
            </a:r>
          </a:p>
          <a:p>
            <a:pPr>
              <a:buFont typeface="Courier New" panose="02070309020205020404" pitchFamily="49" charset="0"/>
              <a:buChar char="o"/>
            </a:pPr>
            <a:endParaRPr lang="en-US" dirty="0"/>
          </a:p>
          <a:p>
            <a:pPr>
              <a:buFont typeface="Courier New" panose="02070309020205020404" pitchFamily="49" charset="0"/>
              <a:buChar char="o"/>
            </a:pPr>
            <a:r>
              <a:rPr lang="en-US" b="1" dirty="0"/>
              <a:t>Impact on food choices:</a:t>
            </a:r>
            <a:r>
              <a:rPr lang="en-US" dirty="0"/>
              <a:t> these structural changes have increased the consumption of processed foods and ready-made meals from cafés during the week due to busier schedules. But traditional multicourse meals are still utilized on weekends and special occasions.</a:t>
            </a:r>
          </a:p>
        </p:txBody>
      </p:sp>
      <p:pic>
        <p:nvPicPr>
          <p:cNvPr id="2" name="Picture 2" descr="Balcony doors looking out to Paris facades with table and flowers in the middle">
            <a:extLst>
              <a:ext uri="{FF2B5EF4-FFF2-40B4-BE49-F238E27FC236}">
                <a16:creationId xmlns:a16="http://schemas.microsoft.com/office/drawing/2014/main" id="{1E8EF7E9-74A4-ADB5-3A58-74CCE341E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1931" y="853109"/>
            <a:ext cx="2782956" cy="37106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766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2128">
        <p159:morph option="byObject"/>
      </p:transition>
    </mc:Choice>
    <mc:Fallback xmlns="">
      <p:transition spd="slow" advTm="52128">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3">
          <a:extLst>
            <a:ext uri="{FF2B5EF4-FFF2-40B4-BE49-F238E27FC236}">
              <a16:creationId xmlns:a16="http://schemas.microsoft.com/office/drawing/2014/main" id="{3B93C83D-89B8-046D-4786-DBEEB4E313C4}"/>
            </a:ext>
          </a:extLst>
        </p:cNvPr>
        <p:cNvGrpSpPr/>
        <p:nvPr/>
      </p:nvGrpSpPr>
      <p:grpSpPr>
        <a:xfrm>
          <a:off x="0" y="0"/>
          <a:ext cx="0" cy="0"/>
          <a:chOff x="0" y="0"/>
          <a:chExt cx="0" cy="0"/>
        </a:xfrm>
      </p:grpSpPr>
      <p:sp>
        <p:nvSpPr>
          <p:cNvPr id="494" name="Google Shape;494;p61">
            <a:extLst>
              <a:ext uri="{FF2B5EF4-FFF2-40B4-BE49-F238E27FC236}">
                <a16:creationId xmlns:a16="http://schemas.microsoft.com/office/drawing/2014/main" id="{F59D4F71-E5B0-DA48-E5CF-0C7E0948712B}"/>
              </a:ext>
            </a:extLst>
          </p:cNvPr>
          <p:cNvSpPr txBox="1">
            <a:spLocks noGrp="1"/>
          </p:cNvSpPr>
          <p:nvPr>
            <p:ph type="title"/>
          </p:nvPr>
        </p:nvSpPr>
        <p:spPr>
          <a:xfrm>
            <a:off x="330707" y="470254"/>
            <a:ext cx="4711500" cy="572700"/>
          </a:xfrm>
        </p:spPr>
        <p:txBody>
          <a:bodyPr spcFirstLastPara="1" wrap="square" lIns="91425" tIns="91425" rIns="91425" bIns="91425" anchor="t" anchorCtr="0">
            <a:normAutofit/>
          </a:bodyPr>
          <a:lstStyle/>
          <a:p>
            <a:pPr marL="0" lvl="0" indent="0" rtl="0">
              <a:lnSpc>
                <a:spcPct val="90000"/>
              </a:lnSpc>
              <a:spcBef>
                <a:spcPts val="0"/>
              </a:spcBef>
              <a:spcAft>
                <a:spcPts val="0"/>
              </a:spcAft>
              <a:buNone/>
            </a:pPr>
            <a:r>
              <a:rPr lang="en-US" sz="2800" dirty="0"/>
              <a:t>Economy</a:t>
            </a:r>
          </a:p>
        </p:txBody>
      </p:sp>
      <p:sp>
        <p:nvSpPr>
          <p:cNvPr id="499" name="Text Placeholder 2">
            <a:extLst>
              <a:ext uri="{FF2B5EF4-FFF2-40B4-BE49-F238E27FC236}">
                <a16:creationId xmlns:a16="http://schemas.microsoft.com/office/drawing/2014/main" id="{EB159611-04AC-54BC-5F93-9F956794D210}"/>
              </a:ext>
            </a:extLst>
          </p:cNvPr>
          <p:cNvSpPr>
            <a:spLocks noGrp="1"/>
          </p:cNvSpPr>
          <p:nvPr>
            <p:ph type="body" idx="1"/>
          </p:nvPr>
        </p:nvSpPr>
        <p:spPr>
          <a:xfrm>
            <a:off x="330707" y="1042954"/>
            <a:ext cx="5476535" cy="3551000"/>
          </a:xfrm>
        </p:spPr>
        <p:txBody>
          <a:bodyPr/>
          <a:lstStyle/>
          <a:p>
            <a:pPr>
              <a:buFont typeface="Courier New" panose="02070309020205020404" pitchFamily="49" charset="0"/>
              <a:buChar char="o"/>
            </a:pPr>
            <a:r>
              <a:rPr lang="en-US" sz="1000" b="1" dirty="0"/>
              <a:t>Historically: </a:t>
            </a:r>
            <a:r>
              <a:rPr lang="en-US" sz="1000" dirty="0"/>
              <a:t>economic conditions strongly shaped French food availability. During World War II, rationing and shortages – especially of animal proteins – led households and chefs to prepare simpler, lighter dishes. These constraints later influenced the development of nouvelle cuisine. As economic conditions improved, in the postwar decades, chefs gradually returned to richer “Haute Cuisine” while retaining some lighter techniques introduced during wartime. (New World Encyclopedia, n.d.)</a:t>
            </a:r>
          </a:p>
          <a:p>
            <a:pPr>
              <a:buFont typeface="Courier New" panose="02070309020205020404" pitchFamily="49" charset="0"/>
              <a:buChar char="o"/>
            </a:pPr>
            <a:endParaRPr lang="en-US" sz="1000" dirty="0"/>
          </a:p>
          <a:p>
            <a:pPr>
              <a:buFont typeface="Courier New" panose="02070309020205020404" pitchFamily="49" charset="0"/>
              <a:buChar char="o"/>
            </a:pPr>
            <a:r>
              <a:rPr lang="en-US" sz="1000" b="1" dirty="0"/>
              <a:t>Modern-Day: </a:t>
            </a:r>
            <a:r>
              <a:rPr lang="en-US" sz="1000" dirty="0"/>
              <a:t>France’s high-income economy provides broad access to diverse foods, yet economic pressures continue to influence purchasing habits. The country has a current inflation rate of 2%, but food prices have risen faster than the general inflation, which influences consumer choices when it comes to food (CIA, n.d.). Approximately 15.6% of the population currently lives below the poverty line, and 7.4% are unemployed (CIA, n.d.). This means some households rely more on affordable supermarket options – like packaged and ready-made foods.  About 12.6% of the household expenditure are spent on food, highlighting both the cultural importance and budget constraints of the general population at the moment (INSEE, 2023)</a:t>
            </a:r>
          </a:p>
          <a:p>
            <a:pPr>
              <a:buFont typeface="Courier New" panose="02070309020205020404" pitchFamily="49" charset="0"/>
              <a:buChar char="o"/>
            </a:pPr>
            <a:endParaRPr lang="en-US" sz="1000" dirty="0"/>
          </a:p>
          <a:p>
            <a:pPr>
              <a:buFont typeface="Courier New" panose="02070309020205020404" pitchFamily="49" charset="0"/>
              <a:buChar char="o"/>
            </a:pPr>
            <a:r>
              <a:rPr lang="en-US" sz="1000" dirty="0"/>
              <a:t>Despite all these shifts, traditional dishes with emphasis on fresh ingredients and multicourse meals remain central in the French culture -- especially during weekends and holidays.</a:t>
            </a:r>
            <a:br>
              <a:rPr lang="en-US" sz="1000" dirty="0"/>
            </a:br>
            <a:endParaRPr lang="en-US" sz="1000" dirty="0"/>
          </a:p>
          <a:p>
            <a:pPr marL="114300" indent="0">
              <a:buNone/>
            </a:pPr>
            <a:endParaRPr lang="en-US" dirty="0"/>
          </a:p>
        </p:txBody>
      </p:sp>
      <p:pic>
        <p:nvPicPr>
          <p:cNvPr id="9218" name="Picture 2" descr="France's leading economic index declines in January 2024: TCB">
            <a:extLst>
              <a:ext uri="{FF2B5EF4-FFF2-40B4-BE49-F238E27FC236}">
                <a16:creationId xmlns:a16="http://schemas.microsoft.com/office/drawing/2014/main" id="{F814B14D-D264-4651-4021-2327A07F7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5662" y="1638983"/>
            <a:ext cx="3235568" cy="21468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165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5361">
        <p159:morph option="byObject"/>
      </p:transition>
    </mc:Choice>
    <mc:Fallback xmlns="">
      <p:transition spd="slow" advTm="55361">
        <p:fade/>
      </p:transition>
    </mc:Fallback>
  </mc:AlternateContent>
</p:sld>
</file>

<file path=ppt/theme/theme1.xml><?xml version="1.0" encoding="utf-8"?>
<a:theme xmlns:a="http://schemas.openxmlformats.org/drawingml/2006/main" name="Minimalist Business Slides XL by Slidesgo">
  <a:themeElements>
    <a:clrScheme name="Simple Light">
      <a:dk1>
        <a:srgbClr val="000000"/>
      </a:dk1>
      <a:lt1>
        <a:srgbClr val="F5F2EE"/>
      </a:lt1>
      <a:dk2>
        <a:srgbClr val="000000"/>
      </a:dk2>
      <a:lt2>
        <a:srgbClr val="EEEEEE"/>
      </a:lt2>
      <a:accent1>
        <a:srgbClr val="3F3533"/>
      </a:accent1>
      <a:accent2>
        <a:srgbClr val="3F3533"/>
      </a:accent2>
      <a:accent3>
        <a:srgbClr val="3F3533"/>
      </a:accent3>
      <a:accent4>
        <a:srgbClr val="3F3533"/>
      </a:accent4>
      <a:accent5>
        <a:srgbClr val="3F3533"/>
      </a:accent5>
      <a:accent6>
        <a:srgbClr val="3F353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3390</TotalTime>
  <Words>2984</Words>
  <Application>Microsoft Macintosh PowerPoint</Application>
  <PresentationFormat>On-screen Show (16:9)</PresentationFormat>
  <Paragraphs>150</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Alice</vt:lpstr>
      <vt:lpstr>Wingdings</vt:lpstr>
      <vt:lpstr>Lato</vt:lpstr>
      <vt:lpstr>Courier New</vt:lpstr>
      <vt:lpstr>Montserrat</vt:lpstr>
      <vt:lpstr>Vidaloka</vt:lpstr>
      <vt:lpstr>Minimalist Business Slides XL by Slidesgo</vt:lpstr>
      <vt:lpstr>PowerPoint Presentation</vt:lpstr>
      <vt:lpstr>Traditional Ingredients &amp; Food</vt:lpstr>
      <vt:lpstr>Traditional Ingredients &amp; Food (images)</vt:lpstr>
      <vt:lpstr>Meal Patterns</vt:lpstr>
      <vt:lpstr>Food Prep Methods</vt:lpstr>
      <vt:lpstr>Cultural Influence</vt:lpstr>
      <vt:lpstr>Demographics</vt:lpstr>
      <vt:lpstr>Social Structure</vt:lpstr>
      <vt:lpstr>Economy</vt:lpstr>
      <vt:lpstr>Politics</vt:lpstr>
      <vt:lpstr>Geography</vt:lpstr>
      <vt:lpstr>Climate</vt:lpstr>
      <vt:lpstr>Acculturation</vt:lpstr>
      <vt:lpstr>Globalization</vt:lpstr>
      <vt:lpstr>Food Security Programs</vt:lpstr>
      <vt:lpstr>Nutrient Contributions of Staple Foods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Melisa Onc</cp:lastModifiedBy>
  <cp:revision>20</cp:revision>
  <dcterms:modified xsi:type="dcterms:W3CDTF">2025-12-23T15:57:48Z</dcterms:modified>
</cp:coreProperties>
</file>