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8"/>
  </p:notesMasterIdLst>
  <p:sldIdLst>
    <p:sldId id="256" r:id="rId2"/>
    <p:sldId id="257" r:id="rId3"/>
    <p:sldId id="261" r:id="rId4"/>
    <p:sldId id="258" r:id="rId5"/>
    <p:sldId id="262" r:id="rId6"/>
    <p:sldId id="260" r:id="rId7"/>
    <p:sldId id="263" r:id="rId8"/>
    <p:sldId id="264" r:id="rId9"/>
    <p:sldId id="267" r:id="rId10"/>
    <p:sldId id="266" r:id="rId11"/>
    <p:sldId id="283" r:id="rId12"/>
    <p:sldId id="271" r:id="rId13"/>
    <p:sldId id="269" r:id="rId14"/>
    <p:sldId id="268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5143500" type="screen16x9"/>
  <p:notesSz cx="6858000" cy="9144000"/>
  <p:embeddedFontLst>
    <p:embeddedFont>
      <p:font typeface="DM Sans" pitchFamily="2" charset="77"/>
      <p:regular r:id="rId29"/>
      <p:bold r:id="rId30"/>
      <p:italic r:id="rId31"/>
      <p:boldItalic r:id="rId32"/>
    </p:embeddedFont>
    <p:embeddedFont>
      <p:font typeface="Nunito Light" pitchFamily="2" charset="77"/>
      <p:regular r:id="rId33"/>
      <p:italic r:id="rId34"/>
    </p:embeddedFont>
    <p:embeddedFont>
      <p:font typeface="Playfair Display Medium" pitchFamily="2" charset="77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7F4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01003A-8F0D-4639-BA21-8819EF4BE59A}">
  <a:tblStyle styleId="{D301003A-8F0D-4639-BA21-8819EF4BE5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EBB6D4F-9E38-4070-BA29-527DE2E7984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4"/>
    <p:restoredTop sz="91545"/>
  </p:normalViewPr>
  <p:slideViewPr>
    <p:cSldViewPr snapToGrid="0">
      <p:cViewPr>
        <p:scale>
          <a:sx n="183" d="100"/>
          <a:sy n="183" d="100"/>
        </p:scale>
        <p:origin x="14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825C5CC1-7AF2-69C8-EE23-C7C089AF7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45172681-B125-0F13-942D-128C701DF5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CBF917BB-CF1F-CA94-5208-2E51DCAD02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864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1502297B-C07D-65BA-8532-65BDAC5D6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4CD1170E-2669-1E2E-A953-FDA10666D1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5AD3D248-302A-4FBC-E5C5-7F2906678B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7276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0C20F276-EF34-36BF-F0F0-7FF1477ED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B21E13FD-AD09-C2DE-E0AC-E109504879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DFC30FB0-4F57-6BB3-7F37-2B53CFED78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9938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ABFECBDF-FF66-B16D-E6B8-CB9F45B04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98BBAA89-2096-3D3C-6240-E5BBECC9B2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4E924A5A-4075-B9AF-D48A-267556C9BF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3976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EC12D30E-E3DA-6338-5581-09EA71095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A0B1E877-CBBA-D953-6932-03D7A3D423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57B3007B-9832-5F83-D018-35ACB8EEF2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5776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A9701278-571C-41B9-7ADF-AE4286440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DC28D80D-0F14-822E-3382-7FF73DC13E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F16FB809-C177-876E-274C-18D3B14473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2871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F2B7DA1E-6254-375B-2F7A-D361D0385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668949C1-1DFD-61D0-C600-722BC3D79A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E101C6FB-3C99-0E82-C6DD-28E7A9FA48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7816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30AB6384-EF2B-E454-417E-200F7B411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3E5B0251-36FC-3F18-D8B7-9F00F7F2AC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FBDA605A-C646-1D9D-E462-F11709064E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9923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5FAA0B00-5BA1-9A8C-E420-CC69C91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AA0368A9-C49B-AF11-7C22-547528483B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CBB11963-3FAF-349B-1D90-F1B9916226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6292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DD3642D2-CE66-D9A8-531A-671CB5675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277482D7-DA86-3963-B006-BE0E9DFD96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B3EA824A-9805-8102-7A0D-98D012805E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5932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9CB94F8B-310C-04AB-3399-D87541D52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0DF328E8-2C2A-88D3-31CD-05478CF4E2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2716EED4-3ED4-C6A6-0983-7273AEF199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914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E3546BA6-DD61-D16E-9647-DD7407A7B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C7CB01CA-4552-2419-DFB9-AA74D295AF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2FB09A54-3816-D496-2C86-B502D5AEF2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1181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538D259D-31AE-65D9-9994-6046461CD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5E5411FC-7716-356A-159B-A3E4860FEE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BB7AD530-128A-1845-6D8B-5185D8F849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267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5EA79B36-621E-6103-8382-BF92240F7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7AA74AB9-40C8-E672-44BE-C4D7F0AD91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E83EF292-1414-DFA0-1889-10D0482DBA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5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695359D7-7918-C199-4590-B072B9E91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A785BE66-2467-17BE-740B-47ABB40ED4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8BEB770C-5C15-7038-C246-939CF18B05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0087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998D92A3-A7DB-E78C-1001-B206F00D3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9D1A9B8E-80A1-F788-2A2B-714CB68C71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5FAFCE81-B14A-BAAF-ADE9-E6C243DECD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968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D2C4EF5E-086F-7036-F256-233F431E9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D7EC3996-E1DF-F3D7-6520-E3529103CC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BA208742-3814-FA54-1080-BC1F031054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8565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9CFB03CC-DC93-9CFC-9A3B-6BC769354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DABFBE52-B245-D32F-E25B-EFF6445A7F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C60A56C2-7257-0439-0620-DBAA676CBA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458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155CE012-CFA2-6175-3BC3-A9144379C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F3F59752-1278-CD22-5005-D1FCD040CD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68A59F52-4234-DD29-C760-348593FFCD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921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13998EE3-D460-557B-B999-64549F931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329232CA-9C13-5B68-1E5D-0AE4A735AB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BB2F2BE0-E403-6CDB-BF74-54C6CEF71B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859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28BD2F93-1F78-CBB5-C4C0-742E8D0D5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80D66D22-1769-996D-3C54-306C55E2BD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A9572141-819D-E71D-259D-48AC9EDDAA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4486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A35F4ED2-2EDD-524A-78A3-EEB98B635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3763127F-42E6-1B51-04D1-89EFC5BF90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6F9803FF-7885-3406-BED1-4A85A7A64C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5510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761C896F-B4CA-0738-A6C6-36F8F15D0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6943DE6A-CC4F-0261-CCC2-1138F4D6B8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1EA63830-EF2F-660C-D5BC-56169D8B6A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6012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FAE04EEE-4ECF-DD6C-C0CA-78E226D2B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26417603_0_60:notes">
            <a:extLst>
              <a:ext uri="{FF2B5EF4-FFF2-40B4-BE49-F238E27FC236}">
                <a16:creationId xmlns:a16="http://schemas.microsoft.com/office/drawing/2014/main" id="{F3ADBD9B-7E1A-AF27-F9A0-4D18964203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26417603_0_60:notes">
            <a:extLst>
              <a:ext uri="{FF2B5EF4-FFF2-40B4-BE49-F238E27FC236}">
                <a16:creationId xmlns:a16="http://schemas.microsoft.com/office/drawing/2014/main" id="{E7E75420-305B-6959-0BAA-1E771385D2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5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2560825"/>
            <a:ext cx="4595700" cy="18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75" y="1007350"/>
            <a:ext cx="22089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3167225" y="539500"/>
            <a:ext cx="6072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rot="10800000">
            <a:off x="8430775" y="-28312"/>
            <a:ext cx="0" cy="4632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187601"/>
            <a:ext cx="7704000" cy="3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 sz="140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cxnSp>
        <p:nvCxnSpPr>
          <p:cNvPr id="22" name="Google Shape;22;p4"/>
          <p:cNvCxnSpPr/>
          <p:nvPr/>
        </p:nvCxnSpPr>
        <p:spPr>
          <a:xfrm>
            <a:off x="7161050" y="303000"/>
            <a:ext cx="2078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4"/>
          <p:cNvCxnSpPr/>
          <p:nvPr/>
        </p:nvCxnSpPr>
        <p:spPr>
          <a:xfrm rot="10800000">
            <a:off x="8768625" y="-28312"/>
            <a:ext cx="0" cy="4632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44" name="Google Shape;44;p8"/>
          <p:cNvCxnSpPr/>
          <p:nvPr/>
        </p:nvCxnSpPr>
        <p:spPr>
          <a:xfrm>
            <a:off x="7161050" y="303000"/>
            <a:ext cx="2078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45;p8"/>
          <p:cNvCxnSpPr/>
          <p:nvPr/>
        </p:nvCxnSpPr>
        <p:spPr>
          <a:xfrm rot="10800000">
            <a:off x="8768625" y="-28312"/>
            <a:ext cx="0" cy="4632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cxnSp>
        <p:nvCxnSpPr>
          <p:cNvPr id="49" name="Google Shape;49;p9"/>
          <p:cNvCxnSpPr/>
          <p:nvPr/>
        </p:nvCxnSpPr>
        <p:spPr>
          <a:xfrm>
            <a:off x="3167225" y="539500"/>
            <a:ext cx="6072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9"/>
          <p:cNvCxnSpPr/>
          <p:nvPr/>
        </p:nvCxnSpPr>
        <p:spPr>
          <a:xfrm rot="10800000">
            <a:off x="8430775" y="-28312"/>
            <a:ext cx="0" cy="4632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_AND_BODY_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720000" y="1187589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Nunito Light"/>
              <a:buChar char="●"/>
              <a:defRPr sz="140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cxnSp>
        <p:nvCxnSpPr>
          <p:cNvPr id="112" name="Google Shape;112;p20"/>
          <p:cNvCxnSpPr/>
          <p:nvPr/>
        </p:nvCxnSpPr>
        <p:spPr>
          <a:xfrm>
            <a:off x="7161050" y="303000"/>
            <a:ext cx="2078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" name="Google Shape;113;p20"/>
          <p:cNvCxnSpPr/>
          <p:nvPr/>
        </p:nvCxnSpPr>
        <p:spPr>
          <a:xfrm rot="10800000">
            <a:off x="8768625" y="-28312"/>
            <a:ext cx="0" cy="4632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9" name="Google Shape;159;p25"/>
          <p:cNvCxnSpPr/>
          <p:nvPr/>
        </p:nvCxnSpPr>
        <p:spPr>
          <a:xfrm>
            <a:off x="7161050" y="303000"/>
            <a:ext cx="2078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" name="Google Shape;160;p25"/>
          <p:cNvCxnSpPr/>
          <p:nvPr/>
        </p:nvCxnSpPr>
        <p:spPr>
          <a:xfrm rot="10800000">
            <a:off x="8768625" y="-28312"/>
            <a:ext cx="0" cy="4632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162;p26"/>
          <p:cNvCxnSpPr/>
          <p:nvPr/>
        </p:nvCxnSpPr>
        <p:spPr>
          <a:xfrm>
            <a:off x="3167225" y="539500"/>
            <a:ext cx="6072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3" name="Google Shape;163;p26"/>
          <p:cNvCxnSpPr/>
          <p:nvPr/>
        </p:nvCxnSpPr>
        <p:spPr>
          <a:xfrm rot="10800000">
            <a:off x="8430775" y="-28312"/>
            <a:ext cx="0" cy="4632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 Medium"/>
              <a:buNone/>
              <a:defRPr sz="28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●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○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■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●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○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■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●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○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DM Sans"/>
              <a:buChar char="■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58" r:id="rId5"/>
    <p:sldLayoutId id="2147483666" r:id="rId6"/>
    <p:sldLayoutId id="2147483671" r:id="rId7"/>
    <p:sldLayoutId id="2147483672" r:id="rId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3197-019-03814-6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login.proxy.libraries.rutgers.edu/login?qurl=https%3A%2F%2Fwww.proquest.com%2Fscholarly-journals%2Fphysical-sensory-qualities-gluten-free-muffin%2Fdocview%2F2310711910%2Fse-2%3Faccountid%3D13626" TargetMode="External"/><Relationship Id="rId5" Type="http://schemas.openxmlformats.org/officeDocument/2006/relationships/hyperlink" Target="https://cronometer.com/" TargetMode="External"/><Relationship Id="rId4" Type="http://schemas.openxmlformats.org/officeDocument/2006/relationships/hyperlink" Target="https://celiac.org/about-celiac-disease/what-is-celiac-diseas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foods14060959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3390/foods11244053" TargetMode="External"/><Relationship Id="rId5" Type="http://schemas.openxmlformats.org/officeDocument/2006/relationships/hyperlink" Target="https://doi.org/10.3390/foods12224110" TargetMode="External"/><Relationship Id="rId4" Type="http://schemas.openxmlformats.org/officeDocument/2006/relationships/hyperlink" Target="https://doi.org/10.3390/foods14010076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>
            <a:spLocks noGrp="1"/>
          </p:cNvSpPr>
          <p:nvPr>
            <p:ph type="ctrTitle"/>
          </p:nvPr>
        </p:nvSpPr>
        <p:spPr>
          <a:xfrm>
            <a:off x="667268" y="992847"/>
            <a:ext cx="7727576" cy="15789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The Effect of Gluten Removal on the  </a:t>
            </a:r>
            <a:br>
              <a:rPr lang="en-US" sz="3200" dirty="0"/>
            </a:br>
            <a:r>
              <a:rPr lang="en-US" sz="3200" dirty="0">
                <a:solidFill>
                  <a:srgbClr val="00B0F0"/>
                </a:solidFill>
              </a:rPr>
              <a:t>Physical &amp; Sensory Attributes </a:t>
            </a:r>
            <a:br>
              <a:rPr lang="en-US" sz="3200" dirty="0">
                <a:solidFill>
                  <a:srgbClr val="00B0F0"/>
                </a:solidFill>
              </a:rPr>
            </a:br>
            <a:r>
              <a:rPr lang="en-US" sz="3200" dirty="0"/>
              <a:t>of Chocolate Chip Muffins</a:t>
            </a:r>
            <a:endParaRPr sz="3200" dirty="0"/>
          </a:p>
        </p:txBody>
      </p:sp>
      <p:sp>
        <p:nvSpPr>
          <p:cNvPr id="175" name="Google Shape;175;p30"/>
          <p:cNvSpPr txBox="1">
            <a:spLocks noGrp="1"/>
          </p:cNvSpPr>
          <p:nvPr>
            <p:ph type="subTitle" idx="1"/>
          </p:nvPr>
        </p:nvSpPr>
        <p:spPr>
          <a:xfrm>
            <a:off x="5991367" y="3671411"/>
            <a:ext cx="2444421" cy="9304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Melisa Onc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Independent Study – 489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 </a:t>
            </a:r>
            <a:r>
              <a:rPr lang="en" dirty="0"/>
              <a:t>December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08E23-224E-6EFE-B937-1333746D9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1" b="83135" l="10272" r="8974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805" t="7105" r="51588" b="39187"/>
          <a:stretch>
            <a:fillRect/>
          </a:stretch>
        </p:blipFill>
        <p:spPr>
          <a:xfrm>
            <a:off x="-1973" y="2265530"/>
            <a:ext cx="4783603" cy="2519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2F32EA1E-70D3-E8A4-8FD2-3176AFD26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CF98C3A3-1514-AC17-EE2D-29A7FE3FB0B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Evaluation Methods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A7CC5B76-CA3E-03FD-1CF9-9CE495F9CC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04012" y="1187589"/>
            <a:ext cx="3619988" cy="3752901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>
              <a:buNone/>
            </a:pPr>
            <a:r>
              <a:rPr lang="en-US" sz="1600" dirty="0">
                <a:solidFill>
                  <a:srgbClr val="00B0F0"/>
                </a:solidFill>
              </a:rPr>
              <a:t>Sensory</a:t>
            </a:r>
          </a:p>
          <a:p>
            <a:r>
              <a:rPr lang="en-US" dirty="0"/>
              <a:t>Untrained panel (n = 7)</a:t>
            </a:r>
          </a:p>
          <a:p>
            <a:r>
              <a:rPr lang="en-US" dirty="0"/>
              <a:t>7-point hedonic scale</a:t>
            </a:r>
          </a:p>
          <a:p>
            <a:r>
              <a:rPr lang="en-US" dirty="0"/>
              <a:t>Attributes: </a:t>
            </a:r>
          </a:p>
          <a:p>
            <a:pPr lvl="1"/>
            <a:r>
              <a:rPr lang="en-US" dirty="0"/>
              <a:t>Overall liking</a:t>
            </a:r>
          </a:p>
          <a:p>
            <a:pPr lvl="1"/>
            <a:r>
              <a:rPr lang="en-US" dirty="0"/>
              <a:t>Sweetness</a:t>
            </a:r>
          </a:p>
          <a:p>
            <a:pPr lvl="1"/>
            <a:r>
              <a:rPr lang="en-US" dirty="0"/>
              <a:t>Moistness</a:t>
            </a:r>
          </a:p>
          <a:p>
            <a:pPr lvl="1"/>
            <a:r>
              <a:rPr lang="en-US" dirty="0"/>
              <a:t>Crumb density</a:t>
            </a:r>
          </a:p>
          <a:p>
            <a:r>
              <a:rPr lang="en-US" dirty="0"/>
              <a:t>Samples labeled with randomized 3-digit codes</a:t>
            </a:r>
          </a:p>
          <a:p>
            <a:pPr marL="152400" indent="0">
              <a:buNone/>
            </a:pPr>
            <a:endParaRPr lang="en-US" dirty="0"/>
          </a:p>
        </p:txBody>
      </p:sp>
      <p:sp>
        <p:nvSpPr>
          <p:cNvPr id="2" name="Google Shape;182;p31">
            <a:extLst>
              <a:ext uri="{FF2B5EF4-FFF2-40B4-BE49-F238E27FC236}">
                <a16:creationId xmlns:a16="http://schemas.microsoft.com/office/drawing/2014/main" id="{D26F171E-D48F-2D0B-67F5-5B3321395503}"/>
              </a:ext>
            </a:extLst>
          </p:cNvPr>
          <p:cNvSpPr txBox="1">
            <a:spLocks/>
          </p:cNvSpPr>
          <p:nvPr/>
        </p:nvSpPr>
        <p:spPr>
          <a:xfrm>
            <a:off x="720000" y="1187823"/>
            <a:ext cx="3619988" cy="3752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152400" indent="0">
              <a:buNone/>
            </a:pPr>
            <a:r>
              <a:rPr lang="en-US" sz="1600" dirty="0">
                <a:solidFill>
                  <a:srgbClr val="00B0F0"/>
                </a:solidFill>
              </a:rPr>
              <a:t>Objective</a:t>
            </a:r>
            <a:endParaRPr lang="en-US" sz="1600" dirty="0"/>
          </a:p>
          <a:p>
            <a:r>
              <a:rPr lang="en-US" dirty="0"/>
              <a:t>Muffin height measured with ruler (mm)</a:t>
            </a:r>
          </a:p>
          <a:p>
            <a:r>
              <a:rPr lang="en-US" dirty="0"/>
              <a:t>Muffin volume measured via rice displacement (mL)</a:t>
            </a:r>
          </a:p>
          <a:p>
            <a:r>
              <a:rPr lang="en-US" dirty="0"/>
              <a:t>Measurements averaged per treatment</a:t>
            </a:r>
          </a:p>
          <a:p>
            <a:pPr marL="152400" indent="0">
              <a:buFont typeface="Nunito Light"/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737AC4D-BA86-2CD2-0FD6-A67C0953EA1A}"/>
              </a:ext>
            </a:extLst>
          </p:cNvPr>
          <p:cNvCxnSpPr/>
          <p:nvPr/>
        </p:nvCxnSpPr>
        <p:spPr>
          <a:xfrm>
            <a:off x="4572000" y="1234386"/>
            <a:ext cx="0" cy="34195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614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DB90D9B4-93EB-335E-4052-80CFB29B4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B91AFBDD-6370-D62A-D2F4-EF01E5CCD7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6406" y="150128"/>
            <a:ext cx="2511188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Sensory Ballot</a:t>
            </a:r>
          </a:p>
        </p:txBody>
      </p:sp>
      <p:pic>
        <p:nvPicPr>
          <p:cNvPr id="2" name="Picture 1" descr="A sheet of paper with numbers and symbols&#10;&#10;AI-generated content may be incorrect.">
            <a:extLst>
              <a:ext uri="{FF2B5EF4-FFF2-40B4-BE49-F238E27FC236}">
                <a16:creationId xmlns:a16="http://schemas.microsoft.com/office/drawing/2014/main" id="{9E4BC6D1-FF41-64F5-82ED-F168A54A5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90" y="764275"/>
            <a:ext cx="6668220" cy="437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3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5B716EDC-D289-2BC8-BFA6-090CC5D30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E8EA260D-947C-60C4-411D-7ADFB145B9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982" y="465652"/>
            <a:ext cx="2827256" cy="514186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/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579FA-CFB6-891D-B1AA-02A1BF04E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446" y="-2"/>
            <a:ext cx="5111553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EE4167-1EDF-C055-B32E-A40B3B980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10" y="1249624"/>
            <a:ext cx="1865700" cy="1745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7383EB-74AB-6678-882E-73C8CFBF3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610" y="1249624"/>
            <a:ext cx="1708428" cy="1745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9AF86A-4C10-424B-F260-726BC9AFA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911" y="2994830"/>
            <a:ext cx="1865700" cy="1683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61FAB-7D8E-0FC0-5231-456FC66BD4D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514" r="10854"/>
          <a:stretch>
            <a:fillRect/>
          </a:stretch>
        </p:blipFill>
        <p:spPr>
          <a:xfrm>
            <a:off x="2109610" y="2994829"/>
            <a:ext cx="1708428" cy="168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71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6C56E918-3567-1C04-7678-14794CC06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1878FCDE-EDB1-CF7F-0B83-E2CB058AAF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8179" y="278619"/>
            <a:ext cx="7704000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Muffin Volume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94B1D0F0-A34B-1F95-9B9B-6C00F3A4B8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0975" y="1677579"/>
            <a:ext cx="2828270" cy="2724181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>
              <a:buNone/>
            </a:pPr>
            <a:r>
              <a:rPr lang="en-US" dirty="0">
                <a:solidFill>
                  <a:srgbClr val="00B0F0"/>
                </a:solidFill>
              </a:rPr>
              <a:t>1-to-1 Gluten Free : </a:t>
            </a:r>
            <a:r>
              <a:rPr lang="en-US" dirty="0"/>
              <a:t>145 mL</a:t>
            </a:r>
          </a:p>
          <a:p>
            <a:pPr marL="152400" indent="0">
              <a:buNone/>
            </a:pPr>
            <a:r>
              <a:rPr lang="en-US" dirty="0">
                <a:solidFill>
                  <a:srgbClr val="00B0F0"/>
                </a:solidFill>
              </a:rPr>
              <a:t>All-purpose:</a:t>
            </a:r>
            <a:r>
              <a:rPr lang="en-US" dirty="0"/>
              <a:t> 140 mL</a:t>
            </a:r>
          </a:p>
          <a:p>
            <a:pPr marL="152400" indent="0">
              <a:buNone/>
            </a:pPr>
            <a:r>
              <a:rPr lang="en-US" dirty="0">
                <a:solidFill>
                  <a:srgbClr val="00B0F0"/>
                </a:solidFill>
              </a:rPr>
              <a:t>DIY Gluten-Free: </a:t>
            </a:r>
            <a:r>
              <a:rPr lang="en-US" dirty="0"/>
              <a:t>128 mL</a:t>
            </a:r>
          </a:p>
          <a:p>
            <a:pPr marL="152400" indent="0">
              <a:buNone/>
            </a:pPr>
            <a:r>
              <a:rPr lang="en-US" dirty="0">
                <a:solidFill>
                  <a:srgbClr val="00B0F0"/>
                </a:solidFill>
              </a:rPr>
              <a:t>Cassava: </a:t>
            </a:r>
            <a:r>
              <a:rPr lang="en-US" dirty="0"/>
              <a:t>110 mL</a:t>
            </a:r>
          </a:p>
          <a:p>
            <a:endParaRPr lang="en-US" dirty="0"/>
          </a:p>
          <a:p>
            <a:pPr marL="152400" indent="0">
              <a:buNone/>
            </a:pPr>
            <a:r>
              <a:rPr lang="en-US" b="1" dirty="0"/>
              <a:t>Observation: </a:t>
            </a:r>
          </a:p>
          <a:p>
            <a:pPr marL="152400" indent="0">
              <a:buNone/>
            </a:pPr>
            <a:r>
              <a:rPr lang="en-US" dirty="0"/>
              <a:t>Commercial GF Flour achieved comparable volume to All-Purpose Flour (control)</a:t>
            </a:r>
          </a:p>
        </p:txBody>
      </p:sp>
      <p:pic>
        <p:nvPicPr>
          <p:cNvPr id="4" name="Picture 3" descr="A chart of different colored bars&#10;&#10;AI-generated content may be incorrect.">
            <a:extLst>
              <a:ext uri="{FF2B5EF4-FFF2-40B4-BE49-F238E27FC236}">
                <a16:creationId xmlns:a16="http://schemas.microsoft.com/office/drawing/2014/main" id="{A677DF53-59A2-37D6-0AE4-BC1071DF90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37"/>
          <a:stretch>
            <a:fillRect/>
          </a:stretch>
        </p:blipFill>
        <p:spPr>
          <a:xfrm>
            <a:off x="3077424" y="741740"/>
            <a:ext cx="6066576" cy="44017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43445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A26E970D-0C77-2E8F-298A-B730334FE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1A6E99C8-0DCC-0F8C-88F2-19D017A079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3587" y="267604"/>
            <a:ext cx="7704000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Muffin Height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CB11195C-4F48-596B-05D0-802AE11559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7745" y="1786760"/>
            <a:ext cx="2828270" cy="2505817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>
              <a:buNone/>
            </a:pPr>
            <a:r>
              <a:rPr lang="en-US" dirty="0">
                <a:solidFill>
                  <a:srgbClr val="00B0F0"/>
                </a:solidFill>
              </a:rPr>
              <a:t>All-purpose:</a:t>
            </a:r>
            <a:r>
              <a:rPr lang="en-US" dirty="0"/>
              <a:t> 45 mm</a:t>
            </a:r>
          </a:p>
          <a:p>
            <a:pPr marL="152400" indent="0">
              <a:buNone/>
            </a:pPr>
            <a:r>
              <a:rPr lang="en-US" dirty="0">
                <a:solidFill>
                  <a:srgbClr val="00B0F0"/>
                </a:solidFill>
              </a:rPr>
              <a:t>1-to-1 Gluten Free : </a:t>
            </a:r>
            <a:r>
              <a:rPr lang="en-US" dirty="0">
                <a:solidFill>
                  <a:schemeClr val="tx1"/>
                </a:solidFill>
              </a:rPr>
              <a:t>40 </a:t>
            </a:r>
            <a:r>
              <a:rPr lang="en-US" dirty="0"/>
              <a:t>mm</a:t>
            </a:r>
          </a:p>
          <a:p>
            <a:pPr marL="152400" indent="0">
              <a:buNone/>
            </a:pPr>
            <a:r>
              <a:rPr lang="en-US" dirty="0">
                <a:solidFill>
                  <a:srgbClr val="00B0F0"/>
                </a:solidFill>
              </a:rPr>
              <a:t>Cassava: </a:t>
            </a:r>
            <a:r>
              <a:rPr lang="en-US" dirty="0">
                <a:solidFill>
                  <a:schemeClr val="tx1"/>
                </a:solidFill>
              </a:rPr>
              <a:t>35 mm</a:t>
            </a:r>
          </a:p>
          <a:p>
            <a:pPr marL="152400" indent="0">
              <a:buNone/>
            </a:pPr>
            <a:r>
              <a:rPr lang="en-US" dirty="0">
                <a:solidFill>
                  <a:srgbClr val="00B0F0"/>
                </a:solidFill>
              </a:rPr>
              <a:t>DIY Gluten-Free: </a:t>
            </a:r>
            <a:r>
              <a:rPr lang="en-US" dirty="0">
                <a:solidFill>
                  <a:schemeClr val="tx1"/>
                </a:solidFill>
              </a:rPr>
              <a:t>34 mm</a:t>
            </a:r>
          </a:p>
          <a:p>
            <a:pPr marL="1524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52400" indent="0">
              <a:buNone/>
            </a:pPr>
            <a:r>
              <a:rPr lang="en-US" b="1" dirty="0">
                <a:solidFill>
                  <a:schemeClr val="tx1"/>
                </a:solidFill>
              </a:rPr>
              <a:t>Observation: </a:t>
            </a:r>
          </a:p>
          <a:p>
            <a:pPr marL="152400" indent="0">
              <a:buNone/>
            </a:pPr>
            <a:r>
              <a:rPr lang="en-US" dirty="0">
                <a:solidFill>
                  <a:schemeClr val="tx1"/>
                </a:solidFill>
              </a:rPr>
              <a:t>Gluten removal reduced vertical rise</a:t>
            </a:r>
          </a:p>
        </p:txBody>
      </p:sp>
      <p:pic>
        <p:nvPicPr>
          <p:cNvPr id="4" name="Picture 3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28732E7A-553F-E66A-5346-C12C9E6A3E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4"/>
          <a:stretch>
            <a:fillRect/>
          </a:stretch>
        </p:blipFill>
        <p:spPr>
          <a:xfrm>
            <a:off x="2800269" y="840304"/>
            <a:ext cx="6343731" cy="43031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33037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90B53747-2CC0-409C-6627-3ED814FFE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BB54BF8F-2E46-B9A7-93C3-039B7285B4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4019" y="264575"/>
            <a:ext cx="7704000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Overall Liking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1C0EFFB1-CBD7-3E5C-5EE6-E0510C1852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128" y="1443756"/>
            <a:ext cx="3387725" cy="3092165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>
              <a:buNone/>
            </a:pPr>
            <a:r>
              <a:rPr lang="en-US" dirty="0">
                <a:solidFill>
                  <a:srgbClr val="00B0F0"/>
                </a:solidFill>
              </a:rPr>
              <a:t>All-purpose:</a:t>
            </a:r>
            <a:r>
              <a:rPr lang="en-US" dirty="0"/>
              <a:t> 5.86 ± 0.90</a:t>
            </a:r>
          </a:p>
          <a:p>
            <a:pPr marL="152400" indent="0">
              <a:buNone/>
            </a:pPr>
            <a:r>
              <a:rPr lang="en-US" dirty="0">
                <a:solidFill>
                  <a:srgbClr val="00B0F0"/>
                </a:solidFill>
              </a:rPr>
              <a:t>1-to-1 Gluten Free : </a:t>
            </a:r>
            <a:r>
              <a:rPr lang="en-US" dirty="0">
                <a:solidFill>
                  <a:schemeClr val="tx1"/>
                </a:solidFill>
              </a:rPr>
              <a:t>5.14 </a:t>
            </a:r>
            <a:r>
              <a:rPr lang="en-US" dirty="0"/>
              <a:t>± 1.46</a:t>
            </a:r>
          </a:p>
          <a:p>
            <a:pPr marL="152400" indent="0">
              <a:buNone/>
            </a:pPr>
            <a:r>
              <a:rPr lang="en-US" dirty="0">
                <a:solidFill>
                  <a:srgbClr val="00B0F0"/>
                </a:solidFill>
              </a:rPr>
              <a:t>DIY Gluten-Free : </a:t>
            </a:r>
            <a:r>
              <a:rPr lang="en-US" dirty="0">
                <a:solidFill>
                  <a:schemeClr val="tx1"/>
                </a:solidFill>
              </a:rPr>
              <a:t>4.57 </a:t>
            </a:r>
            <a:r>
              <a:rPr lang="en-US" dirty="0"/>
              <a:t>± 1.81</a:t>
            </a:r>
            <a:endParaRPr lang="en-US" dirty="0">
              <a:solidFill>
                <a:schemeClr val="tx1"/>
              </a:solidFill>
            </a:endParaRPr>
          </a:p>
          <a:p>
            <a:pPr marL="152400" indent="0">
              <a:buNone/>
            </a:pPr>
            <a:r>
              <a:rPr lang="en-US" dirty="0">
                <a:solidFill>
                  <a:srgbClr val="00B0F0"/>
                </a:solidFill>
              </a:rPr>
              <a:t>Cassava: </a:t>
            </a:r>
            <a:r>
              <a:rPr lang="en-US" dirty="0">
                <a:solidFill>
                  <a:schemeClr val="tx1"/>
                </a:solidFill>
              </a:rPr>
              <a:t>3.29 </a:t>
            </a:r>
            <a:r>
              <a:rPr lang="en-US" dirty="0"/>
              <a:t>± 1.50</a:t>
            </a:r>
            <a:endParaRPr lang="en-US" dirty="0">
              <a:solidFill>
                <a:schemeClr val="tx1"/>
              </a:solidFill>
            </a:endParaRPr>
          </a:p>
          <a:p>
            <a:pPr marL="1524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5240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152400" indent="0">
              <a:buNone/>
            </a:pPr>
            <a:r>
              <a:rPr lang="en-US" b="1" dirty="0">
                <a:solidFill>
                  <a:schemeClr val="tx1"/>
                </a:solidFill>
              </a:rPr>
              <a:t>Cassava significantly lower than control and 1-to 1 Gluten Free Flour (p &lt; 0.05)</a:t>
            </a:r>
          </a:p>
        </p:txBody>
      </p:sp>
      <p:pic>
        <p:nvPicPr>
          <p:cNvPr id="5" name="Picture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B1B8F61B-63AC-B54D-448A-E73BF1C905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2" t="936" r="839" b="1"/>
          <a:stretch>
            <a:fillRect/>
          </a:stretch>
        </p:blipFill>
        <p:spPr>
          <a:xfrm>
            <a:off x="3485584" y="0"/>
            <a:ext cx="5658416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40667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84F3379D-9597-5B57-4004-07AF1CEFF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33D2FD79-D6E5-E431-614B-6DD5DA5D6C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4019" y="321229"/>
            <a:ext cx="7704000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Sweetness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FE225ED4-01AF-6276-7E36-F1BA289E0D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443756"/>
            <a:ext cx="3768203" cy="3092165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228600"/>
            <a:r>
              <a:rPr lang="en-US" dirty="0">
                <a:solidFill>
                  <a:schemeClr val="tx1"/>
                </a:solidFill>
              </a:rPr>
              <a:t>No significant differences (p &gt; 0.05)</a:t>
            </a:r>
          </a:p>
          <a:p>
            <a:pPr indent="-228600"/>
            <a:endParaRPr lang="en-US" dirty="0">
              <a:solidFill>
                <a:schemeClr val="tx1"/>
              </a:solidFill>
            </a:endParaRPr>
          </a:p>
          <a:p>
            <a:pPr indent="-228600"/>
            <a:r>
              <a:rPr lang="en-US" dirty="0">
                <a:solidFill>
                  <a:schemeClr val="tx1"/>
                </a:solidFill>
              </a:rPr>
              <a:t>Similar sweetness perceptions despite different flours</a:t>
            </a:r>
          </a:p>
        </p:txBody>
      </p:sp>
      <p:pic>
        <p:nvPicPr>
          <p:cNvPr id="4" name="Picture 3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0DA3AC90-4D31-575F-E7CA-C7FCFE643F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37"/>
          <a:stretch>
            <a:fillRect/>
          </a:stretch>
        </p:blipFill>
        <p:spPr>
          <a:xfrm>
            <a:off x="3829479" y="5546"/>
            <a:ext cx="5314521" cy="51379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09535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503244A1-E5CA-E0F1-A3F2-A0D245C81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CAC33DA1-8D2A-2EC3-E4E6-EE436578CD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4019" y="264575"/>
            <a:ext cx="7704000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Moistness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23C29C7F-E492-D64B-E718-44D4191162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4715" y="1443756"/>
            <a:ext cx="3098043" cy="3092165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228600"/>
            <a:r>
              <a:rPr lang="en-US" dirty="0">
                <a:solidFill>
                  <a:schemeClr val="tx1"/>
                </a:solidFill>
              </a:rPr>
              <a:t>DIY Gluten-Free was numerically the highest</a:t>
            </a:r>
          </a:p>
          <a:p>
            <a:pPr indent="-228600"/>
            <a:endParaRPr lang="en-US" dirty="0">
              <a:solidFill>
                <a:schemeClr val="tx1"/>
              </a:solidFill>
            </a:endParaRPr>
          </a:p>
          <a:p>
            <a:pPr indent="-228600"/>
            <a:r>
              <a:rPr lang="en-US" dirty="0">
                <a:solidFill>
                  <a:schemeClr val="tx1"/>
                </a:solidFill>
              </a:rPr>
              <a:t>No statistically significant differences (p &gt; 0.05)</a:t>
            </a:r>
          </a:p>
        </p:txBody>
      </p:sp>
      <p:pic>
        <p:nvPicPr>
          <p:cNvPr id="4" name="Picture 3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7CEA9CB3-32C4-72DE-55F0-4A4B7208D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482" y="0"/>
            <a:ext cx="5982518" cy="51292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31440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25D0B401-293E-C504-3D0E-F7B414770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C93A9C4F-4AE1-8A99-809F-A76F5C516F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294" y="321229"/>
            <a:ext cx="7704000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Crumb Density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715D3795-2321-C505-53EE-815C6EBBF4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4716" y="1443756"/>
            <a:ext cx="2947918" cy="3092165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228600"/>
            <a:r>
              <a:rPr lang="en-US" dirty="0">
                <a:solidFill>
                  <a:schemeClr val="tx1"/>
                </a:solidFill>
              </a:rPr>
              <a:t>Gluten-free muffins were perceived as more dense</a:t>
            </a:r>
          </a:p>
          <a:p>
            <a:pPr indent="-228600"/>
            <a:endParaRPr lang="en-US" dirty="0">
              <a:solidFill>
                <a:schemeClr val="tx1"/>
              </a:solidFill>
            </a:endParaRPr>
          </a:p>
          <a:p>
            <a:pPr indent="-228600"/>
            <a:r>
              <a:rPr lang="en-US" dirty="0">
                <a:solidFill>
                  <a:schemeClr val="tx1"/>
                </a:solidFill>
              </a:rPr>
              <a:t>No statistically significant differences (p &gt; 0.05)</a:t>
            </a:r>
          </a:p>
        </p:txBody>
      </p:sp>
      <p:pic>
        <p:nvPicPr>
          <p:cNvPr id="5" name="Picture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F3EDEF45-DFB2-3EB9-FE73-9C21136900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05"/>
          <a:stretch>
            <a:fillRect/>
          </a:stretch>
        </p:blipFill>
        <p:spPr>
          <a:xfrm>
            <a:off x="3214815" y="0"/>
            <a:ext cx="5929184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4330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1E7D20B-6327-B9C2-B515-4C60CDD2E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49094AE6-68B8-C305-B9F0-58D1CC5D61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5906" y="321229"/>
            <a:ext cx="7704000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General Comments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A5648035-F052-588F-FFFB-8EE459BD0A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5906" y="1143505"/>
            <a:ext cx="8207718" cy="3092165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228600"/>
            <a:r>
              <a:rPr lang="en-US" dirty="0">
                <a:solidFill>
                  <a:srgbClr val="00B0F0"/>
                </a:solidFill>
              </a:rPr>
              <a:t>All-purpose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chemeClr val="tx1"/>
                </a:solidFill>
              </a:rPr>
              <a:t>fluffy and airy, good interior, good volume</a:t>
            </a:r>
          </a:p>
          <a:p>
            <a:pPr indent="-228600"/>
            <a:r>
              <a:rPr lang="en-US" dirty="0">
                <a:solidFill>
                  <a:srgbClr val="00B0F0"/>
                </a:solidFill>
              </a:rPr>
              <a:t>Cassava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 tasted earthy, more savory</a:t>
            </a:r>
          </a:p>
          <a:p>
            <a:pPr indent="-228600"/>
            <a:r>
              <a:rPr lang="en-US" dirty="0">
                <a:solidFill>
                  <a:srgbClr val="00B0F0"/>
                </a:solidFill>
                <a:sym typeface="Wingdings" pitchFamily="2" charset="2"/>
              </a:rPr>
              <a:t>1-to-1 Gluten-Free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 chewy</a:t>
            </a:r>
          </a:p>
          <a:p>
            <a:pPr indent="-228600"/>
            <a:r>
              <a:rPr lang="en-US" dirty="0">
                <a:solidFill>
                  <a:srgbClr val="00B0F0"/>
                </a:solidFill>
                <a:sym typeface="Wingdings" pitchFamily="2" charset="2"/>
              </a:rPr>
              <a:t>DIY Gluten-Free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 gummy interior, chewy texture, stuck to paper, fell apart in mouth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 descr="Response and Feedback in red color 59660439 Vector Art at Vecteezy">
            <a:extLst>
              <a:ext uri="{FF2B5EF4-FFF2-40B4-BE49-F238E27FC236}">
                <a16:creationId xmlns:a16="http://schemas.microsoft.com/office/drawing/2014/main" id="{1E420285-C014-66FD-A058-D886CEF93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9860" r="8845" b="7281"/>
          <a:stretch>
            <a:fillRect/>
          </a:stretch>
        </p:blipFill>
        <p:spPr bwMode="auto">
          <a:xfrm>
            <a:off x="2490711" y="2530806"/>
            <a:ext cx="4162578" cy="270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09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>
            <a:spLocks noGrp="1"/>
          </p:cNvSpPr>
          <p:nvPr>
            <p:ph type="title"/>
          </p:nvPr>
        </p:nvSpPr>
        <p:spPr>
          <a:xfrm>
            <a:off x="568463" y="439121"/>
            <a:ext cx="7704000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Clinical Condition</a:t>
            </a:r>
          </a:p>
        </p:txBody>
      </p:sp>
      <p:sp>
        <p:nvSpPr>
          <p:cNvPr id="182" name="Google Shape;182;p31"/>
          <p:cNvSpPr txBox="1">
            <a:spLocks noGrp="1"/>
          </p:cNvSpPr>
          <p:nvPr>
            <p:ph type="body" idx="1"/>
          </p:nvPr>
        </p:nvSpPr>
        <p:spPr>
          <a:xfrm>
            <a:off x="448537" y="1011821"/>
            <a:ext cx="7252426" cy="1701491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300" dirty="0"/>
              <a:t>Celiac disease is a chronic autoimmune disorder triggered by gluten ingestion</a:t>
            </a:r>
          </a:p>
          <a:p>
            <a:r>
              <a:rPr lang="en-US" sz="1300" dirty="0"/>
              <a:t>Can cause immune-mediated damage to the small intestine (villous atrophy)</a:t>
            </a:r>
          </a:p>
          <a:p>
            <a:r>
              <a:rPr lang="en-US" sz="1300" dirty="0"/>
              <a:t>Leads to malabsorption and nutrient deficiencies</a:t>
            </a:r>
          </a:p>
          <a:p>
            <a:r>
              <a:rPr lang="en-US" sz="1300" dirty="0"/>
              <a:t>Requires strict, lifelong elimination of gluten from diet</a:t>
            </a:r>
          </a:p>
          <a:p>
            <a:r>
              <a:rPr lang="en-US" sz="1300" dirty="0"/>
              <a:t>Even trace amounts of gluten can cause intestinal damage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B4385B-EF22-11ED-BAAB-811745AABE0F}"/>
              </a:ext>
            </a:extLst>
          </p:cNvPr>
          <p:cNvSpPr txBox="1"/>
          <p:nvPr/>
        </p:nvSpPr>
        <p:spPr>
          <a:xfrm>
            <a:off x="5116661" y="35102"/>
            <a:ext cx="37273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(Kowalski et al., 2025a; Celiac Disease Foundation, n.d.)</a:t>
            </a:r>
          </a:p>
        </p:txBody>
      </p:sp>
      <p:pic>
        <p:nvPicPr>
          <p:cNvPr id="1026" name="Picture 2" descr="Celiac Disease">
            <a:extLst>
              <a:ext uri="{FF2B5EF4-FFF2-40B4-BE49-F238E27FC236}">
                <a16:creationId xmlns:a16="http://schemas.microsoft.com/office/drawing/2014/main" id="{AC78FDD6-CC58-366A-34AA-E136B8F07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6"/>
          <a:stretch>
            <a:fillRect/>
          </a:stretch>
        </p:blipFill>
        <p:spPr bwMode="auto">
          <a:xfrm>
            <a:off x="3727303" y="2713312"/>
            <a:ext cx="5116660" cy="254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C56E54C7-49BB-18F5-9BBC-D45BF6B21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95CF4D01-B919-F52C-7060-D30A39F30E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3642" y="109688"/>
            <a:ext cx="4776716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Nutrition Facts Comparison</a:t>
            </a:r>
          </a:p>
        </p:txBody>
      </p:sp>
      <p:pic>
        <p:nvPicPr>
          <p:cNvPr id="2" name="Picture 1" descr="A close-up of a nutrition facts&#10;&#10;AI-generated content may be incorrect.">
            <a:extLst>
              <a:ext uri="{FF2B5EF4-FFF2-40B4-BE49-F238E27FC236}">
                <a16:creationId xmlns:a16="http://schemas.microsoft.com/office/drawing/2014/main" id="{0CEB7606-ADDB-42EB-7703-186025C75F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6" y="682388"/>
            <a:ext cx="7775548" cy="44611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880F9E-7CD9-DFB4-9FF0-1505E42071C6}"/>
              </a:ext>
            </a:extLst>
          </p:cNvPr>
          <p:cNvSpPr txBox="1"/>
          <p:nvPr/>
        </p:nvSpPr>
        <p:spPr>
          <a:xfrm>
            <a:off x="7332542" y="451556"/>
            <a:ext cx="11272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(</a:t>
            </a:r>
            <a:r>
              <a:rPr lang="en-US" sz="900" dirty="0" err="1"/>
              <a:t>Cronometer</a:t>
            </a:r>
            <a:r>
              <a:rPr lang="en-US" sz="900" dirty="0"/>
              <a:t>, n.d.)</a:t>
            </a:r>
          </a:p>
        </p:txBody>
      </p:sp>
    </p:spTree>
    <p:extLst>
      <p:ext uri="{BB962C8B-B14F-4D97-AF65-F5344CB8AC3E}">
        <p14:creationId xmlns:p14="http://schemas.microsoft.com/office/powerpoint/2010/main" val="3944353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E59AD5FF-DB50-A30A-F414-3DCC34646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93552490-C439-AA54-E89A-768AA68E543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Discussion : Hypotheses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5C298B56-84C9-BC50-1D6E-98BB6FCF42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0000" y="1187589"/>
            <a:ext cx="7704000" cy="3152399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Muffins made with gluten-free flours generally had reduced height compared to the all-purpose flour control, supporting the height hypothesis.</a:t>
            </a:r>
          </a:p>
          <a:p>
            <a:r>
              <a:rPr lang="en-US" dirty="0"/>
              <a:t>The hypothesis that gluten-free muffins would have lower volume was only partially supported, because the commercial 1-to-1 gluten-free flour achieved a volume similarly to the control.</a:t>
            </a:r>
          </a:p>
          <a:p>
            <a:r>
              <a:rPr lang="en-US" dirty="0"/>
              <a:t>Overall liking differed by flour formulation, with cassava flour muffins rated significantly lower than the control, while other gluten-free formulations were not significantly different.</a:t>
            </a:r>
          </a:p>
          <a:p>
            <a:r>
              <a:rPr lang="en-US" dirty="0"/>
              <a:t>Flour type did not significantly affect perceived sweetness or moistness, most likely due to the identical sugar and fat content across all formulations.</a:t>
            </a:r>
          </a:p>
          <a:p>
            <a:pPr marL="1524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86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314543BB-6A3C-BBED-1251-688D76108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4191AE6A-33FF-3D40-D363-6BCB0A1AB05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Functional Properties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D82C1AD7-E82F-2AB9-54DC-43F7AD4E86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0000" y="1187588"/>
            <a:ext cx="7704000" cy="3411707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All-purpose flour produced taller, less dense muffins because gluten forms an elastic protein network that traps air during baking.</a:t>
            </a:r>
          </a:p>
          <a:p>
            <a:r>
              <a:rPr lang="en-US" dirty="0"/>
              <a:t>Gluten-free flours lack this protein network and rely primarily on starch for structure, resulting in reduced vertical rise and denser crumb texture.</a:t>
            </a:r>
          </a:p>
          <a:p>
            <a:r>
              <a:rPr lang="en-US" dirty="0"/>
              <a:t>The commercial 1-to-1 gluten free flour performed most similarly to the all-purpose flour most likely due to the formulation strategies designed to mimic gluten functionality. </a:t>
            </a:r>
          </a:p>
          <a:p>
            <a:r>
              <a:rPr lang="en-US" dirty="0"/>
              <a:t>Cassava flour increased dietary fiber but negatively affected texture and overall acceptability, demonstrating a trade-off between nutritional value and sensory quality.</a:t>
            </a:r>
          </a:p>
          <a:p>
            <a:r>
              <a:rPr lang="en-US" dirty="0"/>
              <a:t>Gluten-free flour baking success depends on flour formulation, not necessarily just the removal of gluten.</a:t>
            </a:r>
          </a:p>
          <a:p>
            <a:pPr marL="15240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D56E8C-187C-D88D-E242-70918DF22438}"/>
              </a:ext>
            </a:extLst>
          </p:cNvPr>
          <p:cNvSpPr txBox="1"/>
          <p:nvPr/>
        </p:nvSpPr>
        <p:spPr>
          <a:xfrm>
            <a:off x="5078463" y="4866501"/>
            <a:ext cx="4065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DM Sans"/>
                <a:sym typeface="DM Sans"/>
              </a:rPr>
              <a:t>(Ho et al., 2019; Park &amp; Kim, 2023; Chisenga et al., 2019)</a:t>
            </a:r>
          </a:p>
        </p:txBody>
      </p:sp>
    </p:spTree>
    <p:extLst>
      <p:ext uri="{BB962C8B-B14F-4D97-AF65-F5344CB8AC3E}">
        <p14:creationId xmlns:p14="http://schemas.microsoft.com/office/powerpoint/2010/main" val="1802507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B6727CFC-844E-A4D9-A34C-8FEB8A134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7AF1445D-19A1-53A3-B992-458749FAD3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749" y="349490"/>
            <a:ext cx="7704000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Study Limitations &amp; Future Directions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B9E8685F-AE09-5FA8-E870-CFE93297B5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955912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>
              <a:buNone/>
            </a:pPr>
            <a:r>
              <a:rPr lang="en-US" b="1" dirty="0">
                <a:solidFill>
                  <a:srgbClr val="00B0F0"/>
                </a:solidFill>
              </a:rPr>
              <a:t>Limitations</a:t>
            </a:r>
          </a:p>
          <a:p>
            <a:r>
              <a:rPr lang="en-US" dirty="0"/>
              <a:t>Sensory evaluation conducted with a small, untrained panel </a:t>
            </a:r>
          </a:p>
          <a:p>
            <a:pPr lvl="1"/>
            <a:r>
              <a:rPr lang="en-US" dirty="0"/>
              <a:t>Increased variability, reduced ability to detect difference</a:t>
            </a:r>
          </a:p>
          <a:p>
            <a:r>
              <a:rPr lang="en-US" dirty="0"/>
              <a:t>Individual preferences for texture and flavor may have influenced sensory ratings.</a:t>
            </a:r>
          </a:p>
          <a:p>
            <a:r>
              <a:rPr lang="en-US" dirty="0"/>
              <a:t>Minor variation in mixing, portioning, or baking conditions may have affected final product characteristics despite standardized procedures.</a:t>
            </a:r>
          </a:p>
          <a:p>
            <a:endParaRPr lang="en-US" dirty="0"/>
          </a:p>
          <a:p>
            <a:pPr marL="152400" indent="0">
              <a:buNone/>
            </a:pPr>
            <a:r>
              <a:rPr lang="en-US" b="1" dirty="0">
                <a:solidFill>
                  <a:srgbClr val="00B0F0"/>
                </a:solidFill>
              </a:rPr>
              <a:t>Future Studies:</a:t>
            </a:r>
          </a:p>
          <a:p>
            <a:r>
              <a:rPr lang="en-US" dirty="0"/>
              <a:t>Increase number of sensory panelists, incorporating trained evaluators</a:t>
            </a:r>
          </a:p>
          <a:p>
            <a:r>
              <a:rPr lang="en-US" dirty="0"/>
              <a:t>Repeat baking trials to strengthen statistical power.</a:t>
            </a:r>
          </a:p>
          <a:p>
            <a:r>
              <a:rPr lang="en-US" dirty="0"/>
              <a:t>Use instrumental texture analysis to objectively measure crumb density and elasticity.</a:t>
            </a:r>
          </a:p>
          <a:p>
            <a:r>
              <a:rPr lang="en-US" dirty="0"/>
              <a:t>Explore binders or thickeners in homemade (DIY) gluten-free formulations to improve structure and sensory quality.</a:t>
            </a:r>
          </a:p>
        </p:txBody>
      </p:sp>
    </p:spTree>
    <p:extLst>
      <p:ext uri="{BB962C8B-B14F-4D97-AF65-F5344CB8AC3E}">
        <p14:creationId xmlns:p14="http://schemas.microsoft.com/office/powerpoint/2010/main" val="2803110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115F4DED-772C-8DCA-8474-FAE55B0A2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B05813D6-F2C1-D3A9-0339-B8B0FD841F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749" y="349490"/>
            <a:ext cx="7704000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dirty="0"/>
              <a:t>Summary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1CFD0B94-1689-A7F7-B03F-1DBA5EA94F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955912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Flour choice strongly impacts structure and acceptability.</a:t>
            </a:r>
          </a:p>
          <a:p>
            <a:r>
              <a:rPr lang="en-US" dirty="0"/>
              <a:t>Commercial 1-to-1 gluten free flour performed most similarly to the control.</a:t>
            </a:r>
          </a:p>
          <a:p>
            <a:r>
              <a:rPr lang="en-US" dirty="0"/>
              <a:t>Cassava flour muffins resulted in improved fiber but reduced overall liking.</a:t>
            </a:r>
          </a:p>
          <a:p>
            <a:r>
              <a:rPr lang="en-US" dirty="0"/>
              <a:t>This study highlights the difficulty and importance in trying to achieve balance between nutrition and sensory quality of gluten-free goods.</a:t>
            </a:r>
          </a:p>
        </p:txBody>
      </p:sp>
    </p:spTree>
    <p:extLst>
      <p:ext uri="{BB962C8B-B14F-4D97-AF65-F5344CB8AC3E}">
        <p14:creationId xmlns:p14="http://schemas.microsoft.com/office/powerpoint/2010/main" val="131056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566D724F-28C5-AE00-B4D8-C2B9C7D3E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03672EBD-3C98-EE70-5D64-FE5144DCE7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749" y="349490"/>
            <a:ext cx="7704000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References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E6C9ED95-8482-0767-456E-450B198546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955912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Chisenga, S. M., Workneh, T. S., </a:t>
            </a:r>
            <a:r>
              <a:rPr lang="en-US" dirty="0" err="1"/>
              <a:t>Bultosa</a:t>
            </a:r>
            <a:r>
              <a:rPr lang="en-US" dirty="0"/>
              <a:t>, G., &amp; Alimi, B. A. (2019). Progress in research and applications of cassava flour and starch: a review. </a:t>
            </a:r>
            <a:r>
              <a:rPr lang="en-US" i="1" dirty="0"/>
              <a:t>Journal of food science and technology</a:t>
            </a:r>
            <a:r>
              <a:rPr lang="en-US" dirty="0"/>
              <a:t>, </a:t>
            </a:r>
            <a:r>
              <a:rPr lang="en-US" i="1" dirty="0"/>
              <a:t>56</a:t>
            </a:r>
            <a:r>
              <a:rPr lang="en-US" dirty="0"/>
              <a:t>(6), 2799–2813. </a:t>
            </a:r>
            <a:r>
              <a:rPr lang="en-US" u="sng" dirty="0">
                <a:hlinkClick r:id="rId3"/>
              </a:rPr>
              <a:t>https://doi.org/10.1007/s13197-019-03814-6</a:t>
            </a:r>
            <a:endParaRPr lang="en-US" dirty="0"/>
          </a:p>
          <a:p>
            <a:r>
              <a:rPr lang="en-US" dirty="0"/>
              <a:t>Celiac Disease Foundation. (n.d.). </a:t>
            </a:r>
            <a:r>
              <a:rPr lang="en-US" i="1" dirty="0"/>
              <a:t>What is celiac disease? </a:t>
            </a:r>
            <a:r>
              <a:rPr lang="en-US" i="1" u="sng" dirty="0">
                <a:hlinkClick r:id="rId4"/>
              </a:rPr>
              <a:t>https://celiac.org/about-celiac-disease/what-is-celiac-disease/</a:t>
            </a:r>
            <a:endParaRPr lang="en-US" dirty="0"/>
          </a:p>
          <a:p>
            <a:r>
              <a:rPr lang="en-US" dirty="0" err="1"/>
              <a:t>Cronometer</a:t>
            </a:r>
            <a:r>
              <a:rPr lang="en-US" dirty="0"/>
              <a:t>. (n.d.). </a:t>
            </a:r>
            <a:r>
              <a:rPr lang="en-US" i="1" dirty="0"/>
              <a:t>Nutrition Analysis Software. </a:t>
            </a:r>
            <a:r>
              <a:rPr lang="en-US" i="1" u="sng" dirty="0">
                <a:hlinkClick r:id="rId5"/>
              </a:rPr>
              <a:t>https://cronometer.com/</a:t>
            </a:r>
            <a:endParaRPr lang="en-US" dirty="0"/>
          </a:p>
          <a:p>
            <a:r>
              <a:rPr lang="en-US" dirty="0"/>
              <a:t>Ho, L., Abidin, Z. N. F. S., Tan, T., &amp; </a:t>
            </a:r>
            <a:r>
              <a:rPr lang="en-US" dirty="0" err="1"/>
              <a:t>Asyikeen</a:t>
            </a:r>
            <a:r>
              <a:rPr lang="en-US" dirty="0"/>
              <a:t>, N. Z. (2019). Physical and sensory qualities of gluten-free muffin produced from composite rice-pumpkin flour.</a:t>
            </a:r>
            <a:r>
              <a:rPr lang="en-US" i="1" dirty="0"/>
              <a:t> International Food Research Journal, 26</a:t>
            </a:r>
            <a:r>
              <a:rPr lang="en-US" dirty="0"/>
              <a:t>(3), 893-901. </a:t>
            </a:r>
            <a:r>
              <a:rPr lang="en-US" u="sng" dirty="0">
                <a:hlinkClick r:id="rId6"/>
              </a:rPr>
              <a:t>https://login.proxy.libraries.rutgers.edu/login?qurl=https%3A%2F%2Fwww.proquest.com%2Fscholarly-journals%2Fphysical-sensory-qualities-gluten-free-muffin%2Fdocview%2F2310711910%2Fse-2%3Faccountid%3D13626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860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1A977733-0D1D-7D13-A9B1-F7C38A848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904CA8F7-8DCE-1B52-2F21-D03D617198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749" y="349490"/>
            <a:ext cx="7704000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References (cont.)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954F929F-FC35-3C71-BABE-75C6BF5496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955912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Kowalski, M. K., </a:t>
            </a:r>
            <a:r>
              <a:rPr lang="en-US" dirty="0" err="1"/>
              <a:t>Domżał-Magrowska</a:t>
            </a:r>
            <a:r>
              <a:rPr lang="en-US" dirty="0"/>
              <a:t>, D., &amp; </a:t>
            </a:r>
            <a:r>
              <a:rPr lang="en-US" dirty="0" err="1"/>
              <a:t>Małecka-Wojciesko</a:t>
            </a:r>
            <a:r>
              <a:rPr lang="en-US" dirty="0"/>
              <a:t>, E. (2025a). Celiac Disease—Narrative Review on Progress in Celiac Disease.</a:t>
            </a:r>
            <a:r>
              <a:rPr lang="en-US" i="1" dirty="0"/>
              <a:t> Foods, 14</a:t>
            </a:r>
            <a:r>
              <a:rPr lang="en-US" dirty="0"/>
              <a:t>(6), 959. </a:t>
            </a:r>
            <a:r>
              <a:rPr lang="en-US" u="sng" dirty="0">
                <a:hlinkClick r:id="rId3"/>
              </a:rPr>
              <a:t>https://doi.org/10.3390/foods14060959</a:t>
            </a:r>
            <a:endParaRPr lang="en-US" dirty="0"/>
          </a:p>
          <a:p>
            <a:r>
              <a:rPr lang="en-US" dirty="0"/>
              <a:t>Kowalski, M. K., </a:t>
            </a:r>
            <a:r>
              <a:rPr lang="en-US" dirty="0" err="1"/>
              <a:t>Domżał-Magrowska</a:t>
            </a:r>
            <a:r>
              <a:rPr lang="en-US" dirty="0"/>
              <a:t>, D., </a:t>
            </a:r>
            <a:r>
              <a:rPr lang="en-US" dirty="0" err="1"/>
              <a:t>Szcześniak</a:t>
            </a:r>
            <a:r>
              <a:rPr lang="en-US" dirty="0"/>
              <a:t>, P., </a:t>
            </a:r>
            <a:r>
              <a:rPr lang="en-US" dirty="0" err="1"/>
              <a:t>Bulska</a:t>
            </a:r>
            <a:r>
              <a:rPr lang="en-US" dirty="0"/>
              <a:t>, M., Orszulak-Michalak, D., &amp; </a:t>
            </a:r>
            <a:r>
              <a:rPr lang="en-US" dirty="0" err="1"/>
              <a:t>Małecka-Wojciesko</a:t>
            </a:r>
            <a:r>
              <a:rPr lang="en-US" dirty="0"/>
              <a:t>, E. (2025b). Gluten-Free Diet Adherence Evaluation in Adults with Long-Standing Celiac Disease.</a:t>
            </a:r>
            <a:r>
              <a:rPr lang="en-US" i="1" dirty="0"/>
              <a:t> Foods, 14</a:t>
            </a:r>
            <a:r>
              <a:rPr lang="en-US" dirty="0"/>
              <a:t>(1), 76. </a:t>
            </a:r>
            <a:r>
              <a:rPr lang="en-US" u="sng" dirty="0">
                <a:hlinkClick r:id="rId4"/>
              </a:rPr>
              <a:t>https://doi.org/10.3390/foods14010076</a:t>
            </a:r>
            <a:endParaRPr lang="en-US" dirty="0"/>
          </a:p>
          <a:p>
            <a:r>
              <a:rPr lang="en-US" dirty="0"/>
              <a:t>Park, J., &amp; Kim, H. S. (2023). Rice-Based Gluten-Free Foods and Technologies: A Review. </a:t>
            </a:r>
            <a:r>
              <a:rPr lang="en-US" i="1" dirty="0"/>
              <a:t>Foods (Basel, Switzerland)</a:t>
            </a:r>
            <a:r>
              <a:rPr lang="en-US" dirty="0"/>
              <a:t>, </a:t>
            </a:r>
            <a:r>
              <a:rPr lang="en-US" i="1" dirty="0"/>
              <a:t>12</a:t>
            </a:r>
            <a:r>
              <a:rPr lang="en-US" dirty="0"/>
              <a:t>(22), 4110. </a:t>
            </a:r>
            <a:r>
              <a:rPr lang="en-US" u="sng" dirty="0">
                <a:hlinkClick r:id="rId5"/>
              </a:rPr>
              <a:t>https://doi.org/10.3390/foods12224110</a:t>
            </a:r>
            <a:endParaRPr lang="en-US" dirty="0"/>
          </a:p>
          <a:p>
            <a:r>
              <a:rPr lang="en-US" dirty="0" err="1"/>
              <a:t>Sangpueak</a:t>
            </a:r>
            <a:r>
              <a:rPr lang="en-US" dirty="0"/>
              <a:t>, R., Saengchan, C., </a:t>
            </a:r>
            <a:r>
              <a:rPr lang="en-US" dirty="0" err="1"/>
              <a:t>Laemchiab</a:t>
            </a:r>
            <a:r>
              <a:rPr lang="en-US" dirty="0"/>
              <a:t>, K., </a:t>
            </a:r>
            <a:r>
              <a:rPr lang="en-US" dirty="0" err="1"/>
              <a:t>Kiddeejing</a:t>
            </a:r>
            <a:r>
              <a:rPr lang="en-US" dirty="0"/>
              <a:t>, D., </a:t>
            </a:r>
            <a:r>
              <a:rPr lang="en-US" dirty="0" err="1"/>
              <a:t>Siriwong</a:t>
            </a:r>
            <a:r>
              <a:rPr lang="en-US" dirty="0"/>
              <a:t>, S., </a:t>
            </a:r>
            <a:r>
              <a:rPr lang="en-US" dirty="0" err="1"/>
              <a:t>Thumanu</a:t>
            </a:r>
            <a:r>
              <a:rPr lang="en-US" dirty="0"/>
              <a:t>, K., Nguyen, H. H., </a:t>
            </a:r>
            <a:r>
              <a:rPr lang="en-US" dirty="0" err="1"/>
              <a:t>Phansak</a:t>
            </a:r>
            <a:r>
              <a:rPr lang="en-US" dirty="0"/>
              <a:t>, P., &amp; </a:t>
            </a:r>
            <a:r>
              <a:rPr lang="en-US" dirty="0" err="1"/>
              <a:t>Buensanteai</a:t>
            </a:r>
            <a:r>
              <a:rPr lang="en-US" dirty="0"/>
              <a:t>, K. (2022). Flour on Gluten-Free Muffins from Different Edible Cassava Varieties in Thailand.</a:t>
            </a:r>
            <a:r>
              <a:rPr lang="en-US" i="1" dirty="0"/>
              <a:t> Foods, 11</a:t>
            </a:r>
            <a:r>
              <a:rPr lang="en-US" dirty="0"/>
              <a:t>(24), 4053. </a:t>
            </a:r>
            <a:r>
              <a:rPr lang="en-US" u="sng" dirty="0">
                <a:hlinkClick r:id="rId6"/>
              </a:rPr>
              <a:t>https://doi.org/10.3390/foods11244053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306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EB8B77D9-E6A3-FB83-3843-5BCF329C6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2DC2D3BF-6FEF-D2C4-E323-FBF57F4B77C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Clinical Condition – </a:t>
            </a:r>
            <a:r>
              <a:rPr lang="en-US" dirty="0">
                <a:solidFill>
                  <a:srgbClr val="00B0F0"/>
                </a:solidFill>
              </a:rPr>
              <a:t>Why is it important?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EFCCF50B-397D-4819-4BDE-A9B25B65E302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Affects approximately 1 in 100 individuals worldwide</a:t>
            </a:r>
          </a:p>
          <a:p>
            <a:r>
              <a:rPr lang="en-US" dirty="0"/>
              <a:t>Largely underdiagnosed </a:t>
            </a:r>
            <a:r>
              <a:rPr lang="en-US" dirty="0">
                <a:sym typeface="Wingdings" pitchFamily="2" charset="2"/>
              </a:rPr>
              <a:t> many cases remain untreated</a:t>
            </a:r>
          </a:p>
          <a:p>
            <a:r>
              <a:rPr lang="en-US" dirty="0">
                <a:sym typeface="Wingdings" pitchFamily="2" charset="2"/>
              </a:rPr>
              <a:t>Can develop at any age, with gluten exposure</a:t>
            </a:r>
          </a:p>
          <a:p>
            <a:r>
              <a:rPr lang="en-US" dirty="0">
                <a:sym typeface="Wingdings" pitchFamily="2" charset="2"/>
              </a:rPr>
              <a:t>Untreated celiac disease increases risk of:</a:t>
            </a:r>
          </a:p>
          <a:p>
            <a:pPr lvl="1"/>
            <a:r>
              <a:rPr lang="en-US" dirty="0">
                <a:sym typeface="Wingdings" pitchFamily="2" charset="2"/>
              </a:rPr>
              <a:t>Iron deficiency anemia</a:t>
            </a:r>
          </a:p>
          <a:p>
            <a:pPr lvl="1"/>
            <a:r>
              <a:rPr lang="en-US" dirty="0">
                <a:sym typeface="Wingdings" pitchFamily="2" charset="2"/>
              </a:rPr>
              <a:t>Osteoporosis</a:t>
            </a:r>
          </a:p>
          <a:p>
            <a:pPr lvl="1"/>
            <a:r>
              <a:rPr lang="en-US" dirty="0">
                <a:sym typeface="Wingdings" pitchFamily="2" charset="2"/>
              </a:rPr>
              <a:t>Other chronic health conditions</a:t>
            </a:r>
          </a:p>
          <a:p>
            <a:pPr marL="609600" lvl="1" indent="0">
              <a:buNone/>
            </a:pP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Diet quality and acceptability of gluten-free products are critical for long term  adherence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3B74C9-0B7F-0B33-B826-FF0DAABF76C8}"/>
              </a:ext>
            </a:extLst>
          </p:cNvPr>
          <p:cNvSpPr txBox="1"/>
          <p:nvPr/>
        </p:nvSpPr>
        <p:spPr>
          <a:xfrm>
            <a:off x="5431809" y="4773853"/>
            <a:ext cx="35750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(Celiac Disease Foundation, n.d.; Kowalski et al., 2025a)</a:t>
            </a:r>
          </a:p>
        </p:txBody>
      </p:sp>
    </p:spTree>
    <p:extLst>
      <p:ext uri="{BB962C8B-B14F-4D97-AF65-F5344CB8AC3E}">
        <p14:creationId xmlns:p14="http://schemas.microsoft.com/office/powerpoint/2010/main" val="3676894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F8976CFA-C8B9-4E3A-0A13-F19EEED77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A15D81AA-A182-7ECC-CCDD-EEB8F2B5D4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3757" y="445025"/>
            <a:ext cx="7704000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Food Product &amp; Ingredient Replacement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9BB58DAA-7CCC-F58D-99C4-CF192C56A1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757" y="1168735"/>
            <a:ext cx="7704000" cy="34164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rgbClr val="00B0F0"/>
                </a:solidFill>
              </a:rPr>
              <a:t>Food Product: </a:t>
            </a:r>
            <a:r>
              <a:rPr lang="en-US" dirty="0"/>
              <a:t>Chocolate Chip Muffins</a:t>
            </a:r>
          </a:p>
          <a:p>
            <a:pPr lvl="1"/>
            <a:r>
              <a:rPr lang="en-US" dirty="0"/>
              <a:t>Quick bread (chemical leavening)</a:t>
            </a:r>
          </a:p>
          <a:p>
            <a:pPr lvl="1"/>
            <a:r>
              <a:rPr lang="en-US" dirty="0"/>
              <a:t>Batter-based system</a:t>
            </a:r>
          </a:p>
          <a:p>
            <a:pPr lvl="1"/>
            <a:r>
              <a:rPr lang="en-US" dirty="0"/>
              <a:t>Relies heavily on gluten for structure and gas retention</a:t>
            </a:r>
          </a:p>
          <a:p>
            <a:r>
              <a:rPr lang="en-US" dirty="0">
                <a:solidFill>
                  <a:srgbClr val="00B0F0"/>
                </a:solidFill>
              </a:rPr>
              <a:t>Ingredient Replaced: </a:t>
            </a:r>
            <a:r>
              <a:rPr lang="en-US" dirty="0"/>
              <a:t>All-purpose flour</a:t>
            </a:r>
          </a:p>
          <a:p>
            <a:pPr lvl="1"/>
            <a:r>
              <a:rPr lang="en-US" dirty="0"/>
              <a:t>Replaced due to gluten-content</a:t>
            </a:r>
          </a:p>
          <a:p>
            <a:r>
              <a:rPr lang="en-US" dirty="0">
                <a:solidFill>
                  <a:srgbClr val="00B0F0"/>
                </a:solidFill>
              </a:rPr>
              <a:t>Independent Variable: </a:t>
            </a:r>
            <a:r>
              <a:rPr lang="en-US" dirty="0"/>
              <a:t>Flour Type</a:t>
            </a:r>
          </a:p>
          <a:p>
            <a:pPr lvl="1"/>
            <a:r>
              <a:rPr lang="en-US" dirty="0"/>
              <a:t>All-purpose flour (control)</a:t>
            </a:r>
          </a:p>
          <a:p>
            <a:pPr lvl="1"/>
            <a:r>
              <a:rPr lang="en-US" dirty="0"/>
              <a:t>1-to-1 commercial gluten-free flour</a:t>
            </a:r>
          </a:p>
          <a:p>
            <a:pPr lvl="1"/>
            <a:r>
              <a:rPr lang="en-US" dirty="0"/>
              <a:t>DIY gluten-free flour blend</a:t>
            </a:r>
          </a:p>
          <a:p>
            <a:pPr lvl="1"/>
            <a:r>
              <a:rPr lang="en-US" dirty="0"/>
              <a:t>Cassava flour</a:t>
            </a:r>
          </a:p>
          <a:p>
            <a:r>
              <a:rPr lang="en-US" dirty="0">
                <a:solidFill>
                  <a:srgbClr val="00B0F0"/>
                </a:solidFill>
              </a:rPr>
              <a:t>Relevance: </a:t>
            </a:r>
            <a:r>
              <a:rPr lang="en-US" dirty="0"/>
              <a:t>Supports dietary compliance for individuals with celiac disease</a:t>
            </a:r>
          </a:p>
        </p:txBody>
      </p:sp>
      <p:pic>
        <p:nvPicPr>
          <p:cNvPr id="7170" name="Picture 2" descr="55,000+ Flour Stock Illustrations, Royalty-Free Vector Graphics &amp; Clip Art  - iStock | Flour bag, Flour bowl, Flour background">
            <a:extLst>
              <a:ext uri="{FF2B5EF4-FFF2-40B4-BE49-F238E27FC236}">
                <a16:creationId xmlns:a16="http://schemas.microsoft.com/office/drawing/2014/main" id="{E7968759-B9DB-70B3-11C4-D4F59EB26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4" b="97876" l="5981" r="97944">
                        <a14:foregroundMark x1="48411" y1="43791" x2="62617" y2="32843"/>
                        <a14:foregroundMark x1="62617" y1="32843" x2="64860" y2="47222"/>
                        <a14:foregroundMark x1="64860" y1="47222" x2="72150" y2="34314"/>
                        <a14:foregroundMark x1="72150" y1="34314" x2="82991" y2="34804"/>
                        <a14:foregroundMark x1="82991" y1="34804" x2="86355" y2="39216"/>
                        <a14:foregroundMark x1="37944" y1="41176" x2="50093" y2="35784"/>
                        <a14:foregroundMark x1="50093" y1="35784" x2="47477" y2="45915"/>
                        <a14:foregroundMark x1="47477" y1="45915" x2="48972" y2="34314"/>
                        <a14:foregroundMark x1="48972" y1="34314" x2="59065" y2="30229"/>
                        <a14:foregroundMark x1="59065" y1="30229" x2="59439" y2="30556"/>
                        <a14:foregroundMark x1="56449" y1="29739" x2="42991" y2="31373"/>
                        <a14:foregroundMark x1="42991" y1="31373" x2="35140" y2="36111"/>
                        <a14:foregroundMark x1="83738" y1="12255" x2="87290" y2="8497"/>
                        <a14:foregroundMark x1="90093" y1="3431" x2="93084" y2="1634"/>
                        <a14:foregroundMark x1="93084" y1="38399" x2="93458" y2="45588"/>
                        <a14:foregroundMark x1="95140" y1="85784" x2="97944" y2="83824"/>
                        <a14:foregroundMark x1="22991" y1="77451" x2="57009" y2="88399"/>
                        <a14:foregroundMark x1="6355" y1="83333" x2="34579" y2="88889"/>
                        <a14:foregroundMark x1="16636" y1="98366" x2="28598" y2="98529"/>
                        <a14:foregroundMark x1="28598" y1="98529" x2="49159" y2="93464"/>
                        <a14:foregroundMark x1="49159" y1="93464" x2="49159" y2="93464"/>
                        <a14:foregroundMark x1="20000" y1="97712" x2="33458" y2="97876"/>
                        <a14:foregroundMark x1="33458" y1="97876" x2="37944" y2="97712"/>
                        <a14:foregroundMark x1="68224" y1="41667" x2="78318" y2="44935"/>
                        <a14:foregroundMark x1="78318" y1="44935" x2="73458" y2="46405"/>
                        <a14:foregroundMark x1="75514" y1="41176" x2="70093" y2="49346"/>
                        <a14:foregroundMark x1="70093" y1="49346" x2="74393" y2="39869"/>
                        <a14:foregroundMark x1="74393" y1="39869" x2="79439" y2="41993"/>
                        <a14:foregroundMark x1="28224" y1="94444" x2="34579" y2="94444"/>
                        <a14:foregroundMark x1="58555" y1="96242" x2="58980" y2="96242"/>
                        <a14:foregroundMark x1="56262" y1="95752" x2="58318" y2="95425"/>
                        <a14:backgroundMark x1="38692" y1="93627" x2="41121" y2="92320"/>
                        <a14:backgroundMark x1="52150" y1="94118" x2="54766" y2="94444"/>
                        <a14:backgroundMark x1="58745" y1="94771" x2="59626" y2="94771"/>
                        <a14:backgroundMark x1="56449" y1="94771" x2="56902" y2="94771"/>
                        <a14:backgroundMark x1="59065" y1="94771" x2="63925" y2="93954"/>
                        <a14:backgroundMark x1="58505" y1="96895" x2="62991" y2="96895"/>
                        <a14:backgroundMark x1="58318" y1="96405" x2="58318" y2="96405"/>
                        <a14:backgroundMark x1="58692" y1="96405" x2="58692" y2="96405"/>
                        <a14:backgroundMark x1="59252" y1="96732" x2="59252" y2="96732"/>
                        <a14:backgroundMark x1="58879" y1="96732" x2="58879" y2="96732"/>
                        <a14:backgroundMark x1="58692" y1="96405" x2="58692" y2="96405"/>
                        <a14:backgroundMark x1="63364" y1="95915" x2="63364" y2="95915"/>
                        <a14:backgroundMark x1="63738" y1="96078" x2="63738" y2="96078"/>
                        <a14:backgroundMark x1="63738" y1="96405" x2="63738" y2="96405"/>
                        <a14:backgroundMark x1="63178" y1="96405" x2="63738" y2="96732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083">
            <a:off x="6811260" y="2891231"/>
            <a:ext cx="1867327" cy="213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561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7F4F1"/>
        </a:solidFill>
        <a:effectLst/>
      </p:bgPr>
    </p:bg>
    <p:spTree>
      <p:nvGrpSpPr>
        <p:cNvPr id="1" name="Shape 180">
          <a:extLst>
            <a:ext uri="{FF2B5EF4-FFF2-40B4-BE49-F238E27FC236}">
              <a16:creationId xmlns:a16="http://schemas.microsoft.com/office/drawing/2014/main" id="{8AC86744-BBA7-6904-CE61-8C8581517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486B48AC-33C8-64A9-F092-A1633CB986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948" y="2293305"/>
            <a:ext cx="2459249" cy="55689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/>
              <a:t>Food Product</a:t>
            </a:r>
          </a:p>
        </p:txBody>
      </p:sp>
      <p:pic>
        <p:nvPicPr>
          <p:cNvPr id="1026" name="Picture 2" descr="Gold Medal All Purpose Flour, 5 lb">
            <a:extLst>
              <a:ext uri="{FF2B5EF4-FFF2-40B4-BE49-F238E27FC236}">
                <a16:creationId xmlns:a16="http://schemas.microsoft.com/office/drawing/2014/main" id="{6D1B060D-1597-9096-E9D8-7976345C8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15924" r="20241" b="4541"/>
          <a:stretch>
            <a:fillRect/>
          </a:stretch>
        </p:blipFill>
        <p:spPr bwMode="auto">
          <a:xfrm>
            <a:off x="2486596" y="-3592"/>
            <a:ext cx="1167781" cy="156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nutrition label&#10;&#10;AI-generated content may be incorrect.">
            <a:extLst>
              <a:ext uri="{FF2B5EF4-FFF2-40B4-BE49-F238E27FC236}">
                <a16:creationId xmlns:a16="http://schemas.microsoft.com/office/drawing/2014/main" id="{9BC012E2-DE6E-10C9-07F8-55E8C17D2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893" y="1556989"/>
            <a:ext cx="1773188" cy="3591113"/>
          </a:xfrm>
          <a:prstGeom prst="rect">
            <a:avLst/>
          </a:prstGeom>
        </p:spPr>
      </p:pic>
      <p:pic>
        <p:nvPicPr>
          <p:cNvPr id="3074" name="Picture 2" descr="Amazon.com : Bob's Red Mill Gluten Free 1 to 1 Baking Flour, 44oz (Pack of 1)  - Non GMO, Vegan, Kosher : Everything Else">
            <a:extLst>
              <a:ext uri="{FF2B5EF4-FFF2-40B4-BE49-F238E27FC236}">
                <a16:creationId xmlns:a16="http://schemas.microsoft.com/office/drawing/2014/main" id="{014EB91F-37D4-5D1C-CEB9-8B610567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972" y="-3592"/>
            <a:ext cx="1390554" cy="156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ob's Red Mill GF 1-to-1 Baking Flour">
            <a:extLst>
              <a:ext uri="{FF2B5EF4-FFF2-40B4-BE49-F238E27FC236}">
                <a16:creationId xmlns:a16="http://schemas.microsoft.com/office/drawing/2014/main" id="{3EC4281B-31BE-186C-E502-796063E65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5" r="29554"/>
          <a:stretch>
            <a:fillRect/>
          </a:stretch>
        </p:blipFill>
        <p:spPr bwMode="auto">
          <a:xfrm>
            <a:off x="4008068" y="1522142"/>
            <a:ext cx="1598362" cy="362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tto's Organic Cassava Flour – Otto's Naturals">
            <a:extLst>
              <a:ext uri="{FF2B5EF4-FFF2-40B4-BE49-F238E27FC236}">
                <a16:creationId xmlns:a16="http://schemas.microsoft.com/office/drawing/2014/main" id="{7B210BE5-FDB6-ABB7-08FA-B93BD42C7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4" t="16873" r="19227" b="11565"/>
          <a:stretch>
            <a:fillRect/>
          </a:stretch>
        </p:blipFill>
        <p:spPr bwMode="auto">
          <a:xfrm>
            <a:off x="7602295" y="0"/>
            <a:ext cx="1387405" cy="171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tto's Naturals Cassava Flour 1lb - Gluten-Free, Grain-Free, Non-GMO, Paleo  Certified, 100% Yuca Root - Walmart.com">
            <a:extLst>
              <a:ext uri="{FF2B5EF4-FFF2-40B4-BE49-F238E27FC236}">
                <a16:creationId xmlns:a16="http://schemas.microsoft.com/office/drawing/2014/main" id="{5A9C8220-D353-6D3A-C999-3AEF9915E3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6" r="25360"/>
          <a:stretch>
            <a:fillRect/>
          </a:stretch>
        </p:blipFill>
        <p:spPr bwMode="auto">
          <a:xfrm>
            <a:off x="7486059" y="1747411"/>
            <a:ext cx="1598362" cy="334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82;p31">
            <a:extLst>
              <a:ext uri="{FF2B5EF4-FFF2-40B4-BE49-F238E27FC236}">
                <a16:creationId xmlns:a16="http://schemas.microsoft.com/office/drawing/2014/main" id="{CAB3B63A-3817-E3D7-9BD4-6BC089B85D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57418" y="394256"/>
            <a:ext cx="1828641" cy="924993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>
              <a:buNone/>
            </a:pPr>
            <a:r>
              <a:rPr lang="en-US" sz="1100" b="1" dirty="0">
                <a:solidFill>
                  <a:srgbClr val="00B0F0"/>
                </a:solidFill>
              </a:rPr>
              <a:t>DIY Gluten-Free Flour</a:t>
            </a:r>
            <a:endParaRPr lang="en-US" sz="900" b="1" dirty="0"/>
          </a:p>
          <a:p>
            <a:pPr marL="152400" indent="0">
              <a:lnSpc>
                <a:spcPct val="100000"/>
              </a:lnSpc>
              <a:buNone/>
            </a:pPr>
            <a:r>
              <a:rPr lang="en-US" sz="1050" b="1" dirty="0"/>
              <a:t>Ingredients: </a:t>
            </a:r>
          </a:p>
          <a:p>
            <a:pPr marL="152400" indent="0">
              <a:lnSpc>
                <a:spcPct val="100000"/>
              </a:lnSpc>
              <a:buNone/>
            </a:pPr>
            <a:r>
              <a:rPr lang="en-US" sz="1050" dirty="0"/>
              <a:t>White Rice Flour, Potato Starch, Tapioca Flour</a:t>
            </a:r>
          </a:p>
        </p:txBody>
      </p:sp>
      <p:pic>
        <p:nvPicPr>
          <p:cNvPr id="7" name="Picture 6" descr="A close-up of a nutrition label&#10;&#10;AI-generated content may be incorrect.">
            <a:extLst>
              <a:ext uri="{FF2B5EF4-FFF2-40B4-BE49-F238E27FC236}">
                <a16:creationId xmlns:a16="http://schemas.microsoft.com/office/drawing/2014/main" id="{016DD251-99D7-98D1-1D99-FFE61B2ED7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7418" y="1577582"/>
            <a:ext cx="1828641" cy="359111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1202E31-C56D-1CA1-7999-D4AB8BCC621C}"/>
              </a:ext>
            </a:extLst>
          </p:cNvPr>
          <p:cNvSpPr/>
          <p:nvPr/>
        </p:nvSpPr>
        <p:spPr>
          <a:xfrm>
            <a:off x="7457313" y="3576918"/>
            <a:ext cx="1655854" cy="14738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6A0201C-4878-E5A2-A610-BC9BFD780935}"/>
              </a:ext>
            </a:extLst>
          </p:cNvPr>
          <p:cNvSpPr/>
          <p:nvPr/>
        </p:nvSpPr>
        <p:spPr>
          <a:xfrm>
            <a:off x="2067657" y="3420259"/>
            <a:ext cx="1655854" cy="14738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58A8C1-CFF2-4129-E9B3-769A7C483F10}"/>
              </a:ext>
            </a:extLst>
          </p:cNvPr>
          <p:cNvSpPr/>
          <p:nvPr/>
        </p:nvSpPr>
        <p:spPr>
          <a:xfrm>
            <a:off x="2132904" y="3576919"/>
            <a:ext cx="1875163" cy="715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7E2435-C081-3263-BAFD-AB53B62EA401}"/>
              </a:ext>
            </a:extLst>
          </p:cNvPr>
          <p:cNvSpPr/>
          <p:nvPr/>
        </p:nvSpPr>
        <p:spPr>
          <a:xfrm>
            <a:off x="4572000" y="5018730"/>
            <a:ext cx="523511" cy="12477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29A5E8-E208-DDBC-F70D-6B2CB1483EBD}"/>
              </a:ext>
            </a:extLst>
          </p:cNvPr>
          <p:cNvSpPr txBox="1"/>
          <p:nvPr/>
        </p:nvSpPr>
        <p:spPr>
          <a:xfrm>
            <a:off x="6729530" y="1429809"/>
            <a:ext cx="81464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(</a:t>
            </a:r>
            <a:r>
              <a:rPr lang="en-US" sz="600" dirty="0" err="1"/>
              <a:t>Cronometer</a:t>
            </a:r>
            <a:r>
              <a:rPr lang="en-US" sz="600" dirty="0"/>
              <a:t>, n.d.)</a:t>
            </a:r>
          </a:p>
        </p:txBody>
      </p:sp>
    </p:spTree>
    <p:extLst>
      <p:ext uri="{BB962C8B-B14F-4D97-AF65-F5344CB8AC3E}">
        <p14:creationId xmlns:p14="http://schemas.microsoft.com/office/powerpoint/2010/main" val="1327850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017F6733-04A6-8081-86C5-40A6515A4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D234D724-4F5B-5F1A-8389-EE959CA69CC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Hypotheses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2E6CE1B5-C508-7D08-C445-7E539B403C87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Nutrition</a:t>
            </a:r>
          </a:p>
          <a:p>
            <a:pPr lvl="0"/>
            <a:r>
              <a:rPr lang="en-US" b="1" dirty="0"/>
              <a:t>H</a:t>
            </a:r>
            <a:r>
              <a:rPr lang="en-US" b="1" baseline="-25000" dirty="0"/>
              <a:t>1</a:t>
            </a:r>
            <a:r>
              <a:rPr lang="en-US" baseline="-25000" dirty="0"/>
              <a:t>:</a:t>
            </a:r>
            <a:r>
              <a:rPr lang="en-US" dirty="0"/>
              <a:t> If gluten-containing flour is replaced with gluten-free flour alternatives, then the nutritional profile of the muffins will differ from the control formulation, because gluten-free flours vary in fiber and micronutrient content compared to all-purpose flour.</a:t>
            </a:r>
          </a:p>
          <a:p>
            <a:pPr marL="152400" lv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Objective</a:t>
            </a:r>
          </a:p>
          <a:p>
            <a:pPr lvl="0"/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dirty="0"/>
              <a:t>: If muffins are prepared using gluten-free flour alternatives instead of all-purpose flour, then they will exhibit lower overall volume, because the absence of gluten limits gas retention and structural expansion during baking.</a:t>
            </a:r>
          </a:p>
          <a:p>
            <a:pPr lvl="0"/>
            <a:r>
              <a:rPr lang="en-US" b="1" dirty="0"/>
              <a:t>H</a:t>
            </a:r>
            <a:r>
              <a:rPr lang="en-US" b="1" baseline="-25000" dirty="0"/>
              <a:t>3</a:t>
            </a:r>
            <a:r>
              <a:rPr lang="en-US" dirty="0"/>
              <a:t>: If muffins are prepared using gluten-free flour alternatives instead of all-purpose flour, then they will have reduced height, because gluten provides the structural strength required for vertical rise during baking.</a:t>
            </a:r>
          </a:p>
          <a:p>
            <a:pPr marL="15240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244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7C370CDD-D80F-F546-F820-8191EF062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CDBD1AA4-D8A0-DEB6-0232-ACF161C00C3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Hypotheses (cont.)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C8DE038E-6BE0-34CD-1710-49A6455C50F9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Sensory</a:t>
            </a:r>
          </a:p>
          <a:p>
            <a:pPr lvl="0"/>
            <a:r>
              <a:rPr lang="en-US" b="1" dirty="0"/>
              <a:t>H</a:t>
            </a:r>
            <a:r>
              <a:rPr lang="en-US" b="1" baseline="-25000" dirty="0"/>
              <a:t>4</a:t>
            </a:r>
            <a:r>
              <a:rPr lang="en-US" dirty="0"/>
              <a:t>: If muffins are prepared using gluten-free flour alternatives instead of all-purpose flour, then they will receive lower overall liking scores, because changes in texture and crumb structure may negatively affect consumer acceptability.</a:t>
            </a:r>
          </a:p>
          <a:p>
            <a:pPr lvl="0"/>
            <a:r>
              <a:rPr lang="en-US" b="1" dirty="0"/>
              <a:t>H</a:t>
            </a:r>
            <a:r>
              <a:rPr lang="en-US" b="1" baseline="-25000" dirty="0"/>
              <a:t>5</a:t>
            </a:r>
            <a:r>
              <a:rPr lang="en-US" dirty="0"/>
              <a:t>: If muffins are prepared using different gluten-free flour formulations, then perceived sweetness will differ among samples, because variations in starch composition can influence sweetness perception despite identical sugar content.</a:t>
            </a:r>
          </a:p>
          <a:p>
            <a:pPr lvl="0"/>
            <a:r>
              <a:rPr lang="en-US" b="1" dirty="0"/>
              <a:t>H</a:t>
            </a:r>
            <a:r>
              <a:rPr lang="en-US" b="1" baseline="-25000" dirty="0"/>
              <a:t>6</a:t>
            </a:r>
            <a:r>
              <a:rPr lang="en-US" dirty="0"/>
              <a:t>: If muffins are prepared using gluten-free flours with higher starch content, then they will be perceived as more moist, because alternative starches have greater water-binding capacity than all-purpose flour.</a:t>
            </a:r>
          </a:p>
          <a:p>
            <a:pPr lvl="0"/>
            <a:r>
              <a:rPr lang="en-US" b="1" dirty="0"/>
              <a:t>H</a:t>
            </a:r>
            <a:r>
              <a:rPr lang="en-US" b="1" baseline="-25000" dirty="0"/>
              <a:t>7</a:t>
            </a:r>
            <a:r>
              <a:rPr lang="en-US" dirty="0"/>
              <a:t>: If muffins are prepared using gluten-free flour alternatives instead of all-purpose flour, then they will be perceived as having greater crumb density, because the absence of gluten reduces crumb elasticity and crumb openness. </a:t>
            </a:r>
          </a:p>
        </p:txBody>
      </p:sp>
    </p:spTree>
    <p:extLst>
      <p:ext uri="{BB962C8B-B14F-4D97-AF65-F5344CB8AC3E}">
        <p14:creationId xmlns:p14="http://schemas.microsoft.com/office/powerpoint/2010/main" val="1059126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A9CB5DF5-E981-330D-4C1C-A24E5F656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8312B5A1-674C-6CA4-5618-74C0A8D7F6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043" y="458673"/>
            <a:ext cx="7704000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Methods: Production Preparation</a:t>
            </a:r>
          </a:p>
        </p:txBody>
      </p:sp>
      <p:sp>
        <p:nvSpPr>
          <p:cNvPr id="182" name="Google Shape;182;p31">
            <a:extLst>
              <a:ext uri="{FF2B5EF4-FFF2-40B4-BE49-F238E27FC236}">
                <a16:creationId xmlns:a16="http://schemas.microsoft.com/office/drawing/2014/main" id="{F436E181-939C-AC6D-56F7-DD49BF0A31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6043" y="1187589"/>
            <a:ext cx="7777957" cy="1734515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Standardized chocolate chip muffin recipe</a:t>
            </a:r>
          </a:p>
          <a:p>
            <a:r>
              <a:rPr lang="en-US" dirty="0"/>
              <a:t>Flour was the only variable altered</a:t>
            </a:r>
          </a:p>
          <a:p>
            <a:r>
              <a:rPr lang="en-US" dirty="0"/>
              <a:t>4.0 oz flour used </a:t>
            </a:r>
          </a:p>
          <a:p>
            <a:r>
              <a:rPr lang="en-US" dirty="0"/>
              <a:t>DIY blend: white rice flour, potato starch, tapioca flour</a:t>
            </a:r>
          </a:p>
          <a:p>
            <a:r>
              <a:rPr lang="en-US" dirty="0"/>
              <a:t>Identical mixing, baking, and cooling conditions</a:t>
            </a:r>
          </a:p>
        </p:txBody>
      </p:sp>
      <p:pic>
        <p:nvPicPr>
          <p:cNvPr id="6146" name="Picture 2" descr="cooking-utensils-clip-artcooking-clip-art-free-clipart-panda—free-clipart-images-k9w8woy0  |">
            <a:extLst>
              <a:ext uri="{FF2B5EF4-FFF2-40B4-BE49-F238E27FC236}">
                <a16:creationId xmlns:a16="http://schemas.microsoft.com/office/drawing/2014/main" id="{8234A8BF-95F1-6271-54E1-1ACA642C0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4" b="95506" l="287" r="96848">
                        <a14:foregroundMark x1="17765" y1="17697" x2="19198" y2="19944"/>
                        <a14:foregroundMark x1="36676" y1="17978" x2="36676" y2="17978"/>
                        <a14:foregroundMark x1="44126" y1="14607" x2="44126" y2="17135"/>
                        <a14:foregroundMark x1="32665" y1="16854" x2="36676" y2="17135"/>
                        <a14:foregroundMark x1="2006" y1="26966" x2="5158" y2="46067"/>
                        <a14:foregroundMark x1="287" y1="33146" x2="3152" y2="42135"/>
                        <a14:foregroundMark x1="26648" y1="67135" x2="38682" y2="64888"/>
                        <a14:foregroundMark x1="38682" y1="64888" x2="44413" y2="58708"/>
                        <a14:foregroundMark x1="18052" y1="68820" x2="28653" y2="59551"/>
                        <a14:foregroundMark x1="28653" y1="59551" x2="24928" y2="75000"/>
                        <a14:foregroundMark x1="24928" y1="75000" x2="32378" y2="62079"/>
                        <a14:foregroundMark x1="32378" y1="62079" x2="42693" y2="56461"/>
                        <a14:foregroundMark x1="42693" y1="56461" x2="44126" y2="68539"/>
                        <a14:foregroundMark x1="44126" y1="68539" x2="41261" y2="71910"/>
                        <a14:foregroundMark x1="23782" y1="72753" x2="37249" y2="56180"/>
                        <a14:foregroundMark x1="37249" y1="56180" x2="24642" y2="79213"/>
                        <a14:foregroundMark x1="24642" y1="79213" x2="39542" y2="55899"/>
                        <a14:foregroundMark x1="39542" y1="55899" x2="32092" y2="67978"/>
                        <a14:foregroundMark x1="32092" y1="67978" x2="41547" y2="59270"/>
                        <a14:foregroundMark x1="41547" y1="59270" x2="47851" y2="67978"/>
                        <a14:foregroundMark x1="47851" y1="67978" x2="34670" y2="64888"/>
                        <a14:foregroundMark x1="34670" y1="64888" x2="22063" y2="66292"/>
                        <a14:foregroundMark x1="22063" y1="66292" x2="19771" y2="77809"/>
                        <a14:foregroundMark x1="19771" y1="77809" x2="41261" y2="64888"/>
                        <a14:foregroundMark x1="41261" y1="64888" x2="34097" y2="51124"/>
                        <a14:foregroundMark x1="34097" y1="51124" x2="45559" y2="44663"/>
                        <a14:foregroundMark x1="45559" y1="44663" x2="44699" y2="60393"/>
                        <a14:foregroundMark x1="44699" y1="60393" x2="39542" y2="65169"/>
                        <a14:foregroundMark x1="38109" y1="72753" x2="47564" y2="67135"/>
                        <a14:foregroundMark x1="47564" y1="67135" x2="45272" y2="72753"/>
                        <a14:foregroundMark x1="14613" y1="69382" x2="23496" y2="56180"/>
                        <a14:foregroundMark x1="10315" y1="87921" x2="22350" y2="80337"/>
                        <a14:foregroundMark x1="22350" y1="80337" x2="32665" y2="85955"/>
                        <a14:foregroundMark x1="32665" y1="85955" x2="42693" y2="77809"/>
                        <a14:foregroundMark x1="42693" y1="77809" x2="45559" y2="88764"/>
                        <a14:foregroundMark x1="45559" y1="88764" x2="53009" y2="80899"/>
                        <a14:foregroundMark x1="53009" y1="80899" x2="42980" y2="91292"/>
                        <a14:foregroundMark x1="42980" y1="91292" x2="24928" y2="95506"/>
                        <a14:foregroundMark x1="63610" y1="10674" x2="76504" y2="9831"/>
                        <a14:foregroundMark x1="76504" y1="9831" x2="79943" y2="19944"/>
                        <a14:foregroundMark x1="79943" y1="19944" x2="75931" y2="30056"/>
                        <a14:foregroundMark x1="75931" y1="30056" x2="70201" y2="20506"/>
                        <a14:foregroundMark x1="70201" y1="20506" x2="83381" y2="19663"/>
                        <a14:foregroundMark x1="83381" y1="19663" x2="83095" y2="33146"/>
                        <a14:foregroundMark x1="83095" y1="33146" x2="78223" y2="34831"/>
                        <a14:foregroundMark x1="65043" y1="8989" x2="67049" y2="30337"/>
                        <a14:foregroundMark x1="67049" y1="30337" x2="75358" y2="38202"/>
                        <a14:foregroundMark x1="75358" y1="38202" x2="84241" y2="29775"/>
                        <a14:foregroundMark x1="84241" y1="29775" x2="87966" y2="18539"/>
                        <a14:foregroundMark x1="87966" y1="18539" x2="81662" y2="9551"/>
                        <a14:foregroundMark x1="81662" y1="9551" x2="77650" y2="11236"/>
                        <a14:foregroundMark x1="72779" y1="7022" x2="83954" y2="8708"/>
                        <a14:foregroundMark x1="83954" y1="8708" x2="90544" y2="12360"/>
                        <a14:foregroundMark x1="71920" y1="5056" x2="83668" y2="4775"/>
                        <a14:foregroundMark x1="83668" y1="4775" x2="89398" y2="7584"/>
                        <a14:foregroundMark x1="92550" y1="15449" x2="96848" y2="21910"/>
                        <a14:foregroundMark x1="95989" y1="51124" x2="95702" y2="44663"/>
                        <a14:foregroundMark x1="52149" y1="91854" x2="62751" y2="89326"/>
                        <a14:foregroundMark x1="62751" y1="89326" x2="62751" y2="89326"/>
                      </a14:backgroundRemoval>
                    </a14:imgEffect>
                    <a14:imgEffect>
                      <a14:brightnessContrast bright="2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819">
            <a:off x="5873423" y="2484069"/>
            <a:ext cx="2739793" cy="279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231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40FED89D-C8DD-20BF-BA1E-4EF53E3D8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>
            <a:extLst>
              <a:ext uri="{FF2B5EF4-FFF2-40B4-BE49-F238E27FC236}">
                <a16:creationId xmlns:a16="http://schemas.microsoft.com/office/drawing/2014/main" id="{65B84307-EF66-CD8C-0E02-A1388F620E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00961" y="278582"/>
            <a:ext cx="3742076" cy="5727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Recipe &amp; Preparation</a:t>
            </a:r>
          </a:p>
        </p:txBody>
      </p:sp>
      <p:pic>
        <p:nvPicPr>
          <p:cNvPr id="4" name="Picture 3" descr="A recipe table with instructions&#10;&#10;AI-generated content may be incorrect.">
            <a:extLst>
              <a:ext uri="{FF2B5EF4-FFF2-40B4-BE49-F238E27FC236}">
                <a16:creationId xmlns:a16="http://schemas.microsoft.com/office/drawing/2014/main" id="{CB50DEC2-460D-93B3-D58C-F154B114F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86" y="976781"/>
            <a:ext cx="6012227" cy="41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23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ormal and Professional Portfolio by Slidesgo">
  <a:themeElements>
    <a:clrScheme name="Simple Light">
      <a:dk1>
        <a:srgbClr val="333333"/>
      </a:dk1>
      <a:lt1>
        <a:srgbClr val="F7F4F1"/>
      </a:lt1>
      <a:dk2>
        <a:srgbClr val="444444"/>
      </a:dk2>
      <a:lt2>
        <a:srgbClr val="555555"/>
      </a:lt2>
      <a:accent1>
        <a:srgbClr val="666666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5370</TotalTime>
  <Words>1614</Words>
  <Application>Microsoft Macintosh PowerPoint</Application>
  <PresentationFormat>On-screen Show (16:9)</PresentationFormat>
  <Paragraphs>157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Nunito Light</vt:lpstr>
      <vt:lpstr>DM Sans</vt:lpstr>
      <vt:lpstr>Wingdings</vt:lpstr>
      <vt:lpstr>Playfair Display Medium</vt:lpstr>
      <vt:lpstr>Arial</vt:lpstr>
      <vt:lpstr>Formal and Professional Portfolio by Slidesgo</vt:lpstr>
      <vt:lpstr>The Effect of Gluten Removal on the   Physical &amp; Sensory Attributes  of Chocolate Chip Muffins</vt:lpstr>
      <vt:lpstr>Clinical Condition</vt:lpstr>
      <vt:lpstr>Clinical Condition – Why is it important?</vt:lpstr>
      <vt:lpstr>Food Product &amp; Ingredient Replacement</vt:lpstr>
      <vt:lpstr>Food Product</vt:lpstr>
      <vt:lpstr>Hypotheses</vt:lpstr>
      <vt:lpstr>Hypotheses (cont.)</vt:lpstr>
      <vt:lpstr>Methods: Production Preparation</vt:lpstr>
      <vt:lpstr>Recipe &amp; Preparation</vt:lpstr>
      <vt:lpstr>Evaluation Methods</vt:lpstr>
      <vt:lpstr>Sensory Ballot</vt:lpstr>
      <vt:lpstr>Results</vt:lpstr>
      <vt:lpstr>Muffin Volume</vt:lpstr>
      <vt:lpstr>Muffin Height</vt:lpstr>
      <vt:lpstr>Overall Liking</vt:lpstr>
      <vt:lpstr>Sweetness</vt:lpstr>
      <vt:lpstr>Moistness</vt:lpstr>
      <vt:lpstr>Crumb Density</vt:lpstr>
      <vt:lpstr>General Comments</vt:lpstr>
      <vt:lpstr>Nutrition Facts Comparison</vt:lpstr>
      <vt:lpstr>Discussion : Hypotheses</vt:lpstr>
      <vt:lpstr>Functional Properties</vt:lpstr>
      <vt:lpstr>Study Limitations &amp; Future Directions</vt:lpstr>
      <vt:lpstr>Summary</vt:lpstr>
      <vt:lpstr>References</vt:lpstr>
      <vt:lpstr>References (cont.)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Melisa Onc</cp:lastModifiedBy>
  <cp:revision>32</cp:revision>
  <dcterms:modified xsi:type="dcterms:W3CDTF">2025-12-24T03:52:06Z</dcterms:modified>
</cp:coreProperties>
</file>